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393" r:id="rId3"/>
    <p:sldId id="426" r:id="rId4"/>
    <p:sldId id="394" r:id="rId5"/>
    <p:sldId id="397" r:id="rId6"/>
    <p:sldId id="398" r:id="rId7"/>
    <p:sldId id="399" r:id="rId8"/>
    <p:sldId id="400" r:id="rId9"/>
    <p:sldId id="430" r:id="rId10"/>
    <p:sldId id="401" r:id="rId11"/>
    <p:sldId id="402" r:id="rId12"/>
    <p:sldId id="428" r:id="rId13"/>
    <p:sldId id="405" r:id="rId14"/>
    <p:sldId id="439" r:id="rId15"/>
    <p:sldId id="403" r:id="rId16"/>
    <p:sldId id="406" r:id="rId17"/>
    <p:sldId id="410" r:id="rId18"/>
    <p:sldId id="411" r:id="rId19"/>
    <p:sldId id="412" r:id="rId20"/>
    <p:sldId id="414" r:id="rId21"/>
    <p:sldId id="436" r:id="rId22"/>
    <p:sldId id="417" r:id="rId23"/>
    <p:sldId id="419" r:id="rId24"/>
    <p:sldId id="421" r:id="rId25"/>
    <p:sldId id="441" r:id="rId26"/>
    <p:sldId id="433" r:id="rId27"/>
    <p:sldId id="434" r:id="rId28"/>
    <p:sldId id="424" r:id="rId29"/>
    <p:sldId id="435" r:id="rId30"/>
    <p:sldId id="438" r:id="rId31"/>
    <p:sldId id="427" r:id="rId32"/>
    <p:sldId id="431" r:id="rId33"/>
    <p:sldId id="440" r:id="rId3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bauknecht" initials="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396"/>
    <a:srgbClr val="000000"/>
    <a:srgbClr val="235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94FFB-0C7C-4C17-B88D-1425ABFA54FB}" type="datetimeFigureOut">
              <a:rPr lang="de-DE" smtClean="0"/>
              <a:pPr/>
              <a:t>12.10.2016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31654-625E-44E1-BC36-B5412F17C24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7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8A238-928F-45E6-881D-5C1F8F1023F6}" type="datetimeFigureOut">
              <a:rPr lang="de-DE" smtClean="0"/>
              <a:pPr/>
              <a:t>12.10.2016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15080-2FBA-4251-B6C2-70C36D5505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6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466725" y="4800600"/>
            <a:ext cx="81327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4" name="Picture 15" descr="tud_logo_rgb_150d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kumente und Einstellungen\Holger\Desktop\100901_Logo FfG Schrift_rgb_vfin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400" y="301625"/>
            <a:ext cx="2613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711700" y="812800"/>
            <a:ext cx="3887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5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Institut für Gerontologie an der TU Dortmund</a:t>
            </a:r>
          </a:p>
        </p:txBody>
      </p:sp>
      <p:pic>
        <p:nvPicPr>
          <p:cNvPr id="7" name="Picture 2" descr="C:\Dokumente und Einstellungen\Holger\Desktop\zech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6425" y="1885950"/>
            <a:ext cx="67675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4787900"/>
            <a:ext cx="8207375" cy="13938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9BC5A9EF-C434-441C-BA36-1A48F533FCEE}" type="datetime1">
              <a:rPr lang="de-DE" smtClean="0">
                <a:solidFill>
                  <a:srgbClr val="000000"/>
                </a:solidFill>
              </a:rPr>
              <a:pPr/>
              <a:t>12.10.2016</a:t>
            </a:fld>
            <a:r>
              <a:rPr lang="de-DE" smtClean="0">
                <a:solidFill>
                  <a:srgbClr val="000000"/>
                </a:solidFill>
              </a:rPr>
              <a:t>Name </a:t>
            </a:r>
            <a:r>
              <a:rPr lang="de-DE">
                <a:solidFill>
                  <a:srgbClr val="000000"/>
                </a:solidFill>
              </a:rPr>
              <a:t>Autor | Ort und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8456B-650F-487A-98EE-406B7A9CF6E5}" type="datetime1">
              <a:rPr lang="de-DE" smtClean="0">
                <a:solidFill>
                  <a:srgbClr val="000000"/>
                </a:solidFill>
              </a:rPr>
              <a:pPr/>
              <a:t>12.10.2016</a:t>
            </a:fld>
            <a:r>
              <a:rPr lang="de-DE" smtClean="0">
                <a:solidFill>
                  <a:srgbClr val="000000"/>
                </a:solidFill>
              </a:rPr>
              <a:t>Name </a:t>
            </a:r>
            <a:r>
              <a:rPr lang="de-DE">
                <a:solidFill>
                  <a:srgbClr val="000000"/>
                </a:solidFill>
              </a:rPr>
              <a:t>Autor | Ort und Datum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132763" cy="9890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6725" y="2133600"/>
            <a:ext cx="8132763" cy="39624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6725" y="6323013"/>
            <a:ext cx="2655888" cy="457200"/>
          </a:xfrm>
        </p:spPr>
        <p:txBody>
          <a:bodyPr/>
          <a:lstStyle>
            <a:lvl1pPr>
              <a:defRPr/>
            </a:lvl1pPr>
          </a:lstStyle>
          <a:p>
            <a:fld id="{2840D187-4CF0-49C9-8B6D-E887D86C99D5}" type="datetime1">
              <a:rPr lang="de-DE" smtClean="0">
                <a:solidFill>
                  <a:srgbClr val="000000"/>
                </a:solidFill>
              </a:rPr>
              <a:pPr/>
              <a:t>12.10.2016</a:t>
            </a:fld>
            <a:r>
              <a:rPr lang="de-DE" smtClean="0">
                <a:solidFill>
                  <a:srgbClr val="000000"/>
                </a:solidFill>
              </a:rPr>
              <a:t>Name </a:t>
            </a:r>
            <a:r>
              <a:rPr lang="de-DE">
                <a:solidFill>
                  <a:srgbClr val="000000"/>
                </a:solidFill>
              </a:rPr>
              <a:t>Autor | Ort und Datum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132763" cy="9890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66725" y="6323013"/>
            <a:ext cx="2655888" cy="457200"/>
          </a:xfrm>
        </p:spPr>
        <p:txBody>
          <a:bodyPr/>
          <a:lstStyle>
            <a:lvl1pPr>
              <a:defRPr/>
            </a:lvl1pPr>
          </a:lstStyle>
          <a:p>
            <a:fld id="{7FED830B-806C-40AA-9E4B-A545A566AD5C}" type="datetime1">
              <a:rPr lang="de-DE" smtClean="0">
                <a:solidFill>
                  <a:srgbClr val="000000"/>
                </a:solidFill>
              </a:rPr>
              <a:pPr/>
              <a:t>12.10.2016</a:t>
            </a:fld>
            <a:r>
              <a:rPr lang="de-DE" smtClean="0">
                <a:solidFill>
                  <a:srgbClr val="000000"/>
                </a:solidFill>
              </a:rPr>
              <a:t>Name </a:t>
            </a:r>
            <a:r>
              <a:rPr lang="de-DE">
                <a:solidFill>
                  <a:srgbClr val="000000"/>
                </a:solidFill>
              </a:rPr>
              <a:t>Autor | Ort und Datum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065213"/>
            <a:ext cx="8132763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133600"/>
            <a:ext cx="81327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6725" y="6323013"/>
            <a:ext cx="265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C248F0-19A3-44F8-AAB7-C459DE0D33C0}" type="datetime1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12.10.2016</a:t>
            </a:fld>
            <a:r>
              <a:rPr lang="de-DE" smtClean="0">
                <a:solidFill>
                  <a:srgbClr val="000000"/>
                </a:solidFill>
              </a:rPr>
              <a:t>Name </a:t>
            </a:r>
            <a:r>
              <a:rPr lang="de-DE">
                <a:solidFill>
                  <a:srgbClr val="000000"/>
                </a:solidFill>
              </a:rPr>
              <a:t>Autor | Ort und Datum</a:t>
            </a:r>
          </a:p>
        </p:txBody>
      </p:sp>
      <p:pic>
        <p:nvPicPr>
          <p:cNvPr id="1029" name="Picture 13" descr="tud_logo_rgb_150dp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03238" y="1065213"/>
            <a:ext cx="8132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711700" y="812800"/>
            <a:ext cx="3887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5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Institut für Gerontologie an der TU Dortmund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467600" y="632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E77FE18-9D7C-4047-AC21-096807278AD5}" type="slidenum">
              <a:rPr lang="de-DE" sz="1000">
                <a:solidFill>
                  <a:srgbClr val="83B73D"/>
                </a:solidFill>
                <a:ea typeface="Arial Unicode MS" pitchFamily="34" charset="-128"/>
                <a:cs typeface="Arial Unicode MS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1000">
              <a:solidFill>
                <a:srgbClr val="464847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3" name="Picture 2" descr="C:\Dokumente und Einstellungen\Holger\Desktop\100901_Logo FfG Schrift_rgb_vfi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94400" y="301625"/>
            <a:ext cx="2613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yer.com/en/working-at-bayer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3933056"/>
            <a:ext cx="8207375" cy="2248669"/>
          </a:xfrm>
        </p:spPr>
        <p:txBody>
          <a:bodyPr/>
          <a:lstStyle/>
          <a:p>
            <a:pPr algn="ctr" eaLnBrk="1" hangingPunct="1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endParaRPr lang="de-DE" dirty="0" smtClean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3908327"/>
            <a:ext cx="81369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Dr. Jürgen Bauknecht | Dr. Vera Gerling</a:t>
            </a:r>
          </a:p>
          <a:p>
            <a:endParaRPr lang="en-US" b="1" dirty="0" smtClean="0"/>
          </a:p>
          <a:p>
            <a:r>
              <a:rPr lang="en-IE" b="1" dirty="0"/>
              <a:t>Germany: </a:t>
            </a:r>
            <a:endParaRPr lang="en-IE" b="1" dirty="0" smtClean="0"/>
          </a:p>
          <a:p>
            <a:r>
              <a:rPr lang="en-IE" b="1" dirty="0"/>
              <a:t>C</a:t>
            </a:r>
            <a:r>
              <a:rPr lang="en-IE" b="1" dirty="0" smtClean="0"/>
              <a:t>ompany schemes of Bayer AG, Deutsche Post/DHL and Deutsche </a:t>
            </a:r>
            <a:r>
              <a:rPr lang="en-IE" b="1" dirty="0" err="1" smtClean="0"/>
              <a:t>Bahn</a:t>
            </a:r>
            <a:endParaRPr lang="en-IE" b="1" dirty="0" smtClean="0"/>
          </a:p>
          <a:p>
            <a:endParaRPr lang="de-DE" b="1" dirty="0"/>
          </a:p>
          <a:p>
            <a:r>
              <a:rPr lang="en-IE" b="1" dirty="0"/>
              <a:t>Expert </a:t>
            </a:r>
            <a:r>
              <a:rPr lang="en-IE" b="1" dirty="0" smtClean="0"/>
              <a:t>Workshop. </a:t>
            </a:r>
            <a:r>
              <a:rPr lang="en-IE" b="1" dirty="0"/>
              <a:t>Extending working lives through flexible retirement </a:t>
            </a:r>
            <a:r>
              <a:rPr lang="en-IE" b="1" dirty="0" smtClean="0"/>
              <a:t>schemes</a:t>
            </a:r>
            <a:r>
              <a:rPr lang="de-DE" dirty="0" smtClean="0"/>
              <a:t>. </a:t>
            </a:r>
            <a:r>
              <a:rPr lang="en-IE" b="1" dirty="0" smtClean="0"/>
              <a:t>Focus</a:t>
            </a:r>
            <a:r>
              <a:rPr lang="en-IE" b="1" dirty="0"/>
              <a:t>: partial retirement</a:t>
            </a:r>
            <a:endParaRPr lang="de-DE" dirty="0"/>
          </a:p>
          <a:p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</a:rPr>
              <a:t>Eurofound</a:t>
            </a:r>
            <a:r>
              <a:rPr lang="en-US" dirty="0" smtClean="0">
                <a:latin typeface="Arial" pitchFamily="34" charset="0"/>
              </a:rPr>
              <a:t>, Brussels, April 8 2016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4. </a:t>
            </a:r>
            <a:r>
              <a:rPr lang="en-GB" sz="2400" b="1" dirty="0" smtClean="0"/>
              <a:t>Current arrangements (1/5): </a:t>
            </a:r>
            <a:r>
              <a:rPr lang="en-GB" sz="2400" dirty="0" smtClean="0"/>
              <a:t>2015 agreement: Combination of „Reduced </a:t>
            </a:r>
            <a:r>
              <a:rPr lang="en-GB" sz="2400" dirty="0"/>
              <a:t>Full-Time 80%“ and “Old age spare time</a:t>
            </a:r>
            <a:r>
              <a:rPr lang="en-GB" sz="2400" dirty="0" smtClean="0"/>
              <a:t>” and long-term account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4" y="2586830"/>
            <a:ext cx="8132763" cy="39624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 smtClean="0"/>
              <a:t>Solidarity model financed by the Demography Fund </a:t>
            </a:r>
          </a:p>
          <a:p>
            <a:pPr marL="0" indent="0">
              <a:buNone/>
            </a:pPr>
            <a:r>
              <a:rPr lang="en-GB" sz="2000" dirty="0" smtClean="0"/>
              <a:t>     In </a:t>
            </a:r>
            <a:r>
              <a:rPr lang="en-GB" sz="2000" dirty="0" smtClean="0">
                <a:solidFill>
                  <a:srgbClr val="00B050"/>
                </a:solidFill>
              </a:rPr>
              <a:t>2016</a:t>
            </a:r>
            <a:r>
              <a:rPr lang="en-GB" sz="2000" dirty="0" smtClean="0"/>
              <a:t> Bayer contributes </a:t>
            </a:r>
            <a:r>
              <a:rPr lang="en-GB" sz="2000" dirty="0" smtClean="0">
                <a:solidFill>
                  <a:srgbClr val="00B050"/>
                </a:solidFill>
              </a:rPr>
              <a:t>€ 550 </a:t>
            </a:r>
            <a:r>
              <a:rPr lang="en-GB" sz="2000" dirty="0" smtClean="0"/>
              <a:t>per full-time worker (</a:t>
            </a:r>
            <a:r>
              <a:rPr lang="en-GB" sz="2000" dirty="0" smtClean="0">
                <a:solidFill>
                  <a:srgbClr val="00B050"/>
                </a:solidFill>
              </a:rPr>
              <a:t>2017: € 750</a:t>
            </a:r>
            <a:r>
              <a:rPr lang="en-GB" sz="2000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en-GB" sz="2000" dirty="0" smtClean="0"/>
              <a:t>Focus </a:t>
            </a:r>
            <a:r>
              <a:rPr lang="en-GB" sz="2000" dirty="0"/>
              <a:t>on two target groups with special </a:t>
            </a:r>
            <a:r>
              <a:rPr lang="en-GB" sz="2000" dirty="0" smtClean="0"/>
              <a:t>workload </a:t>
            </a:r>
            <a:r>
              <a:rPr lang="en-GB" sz="2000" dirty="0"/>
              <a:t>situations: </a:t>
            </a:r>
            <a:endParaRPr lang="en-GB" sz="2000" dirty="0" smtClean="0"/>
          </a:p>
          <a:p>
            <a:pPr marL="457200" lvl="1" indent="0">
              <a:buNone/>
            </a:pPr>
            <a:r>
              <a:rPr lang="en-GB" sz="2000" dirty="0" smtClean="0"/>
              <a:t>	(</a:t>
            </a:r>
            <a:r>
              <a:rPr lang="en-GB" sz="2000" dirty="0"/>
              <a:t>1) employees in fully continuously shift work </a:t>
            </a:r>
            <a:r>
              <a:rPr lang="en-GB" sz="2000" dirty="0" smtClean="0"/>
              <a:t>aged 55+ </a:t>
            </a:r>
          </a:p>
          <a:p>
            <a:pPr marL="457200" lvl="1" indent="0">
              <a:buNone/>
            </a:pPr>
            <a:r>
              <a:rPr lang="en-GB" sz="2000" dirty="0" smtClean="0"/>
              <a:t>	(</a:t>
            </a:r>
            <a:r>
              <a:rPr lang="en-GB" sz="2000" dirty="0"/>
              <a:t>2) employees in day work </a:t>
            </a:r>
            <a:r>
              <a:rPr lang="en-GB" sz="2000" dirty="0" smtClean="0"/>
              <a:t>aged 57+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342900" lvl="1" indent="-342900">
              <a:buFont typeface="Wingdings" charset="2"/>
              <a:buChar char="§"/>
            </a:pPr>
            <a:r>
              <a:rPr lang="en-GB" sz="2000" dirty="0"/>
              <a:t>Employees in full continuously </a:t>
            </a:r>
            <a:r>
              <a:rPr lang="en-GB" sz="2000" dirty="0">
                <a:solidFill>
                  <a:srgbClr val="00B050"/>
                </a:solidFill>
              </a:rPr>
              <a:t>shift work aged 55+</a:t>
            </a:r>
            <a:r>
              <a:rPr lang="en-GB" sz="2000" dirty="0"/>
              <a:t>:</a:t>
            </a:r>
            <a:r>
              <a:rPr lang="en-GB" sz="2000" dirty="0">
                <a:solidFill>
                  <a:srgbClr val="00B050"/>
                </a:solidFill>
              </a:rPr>
              <a:t> 20 days</a:t>
            </a:r>
            <a:r>
              <a:rPr lang="en-GB" sz="2000" dirty="0"/>
              <a:t>. When turning </a:t>
            </a:r>
            <a:r>
              <a:rPr lang="en-GB" sz="2000" dirty="0">
                <a:solidFill>
                  <a:srgbClr val="00B050"/>
                </a:solidFill>
              </a:rPr>
              <a:t>60: 25 days </a:t>
            </a:r>
            <a:r>
              <a:rPr lang="en-GB" sz="2000" dirty="0"/>
              <a:t>and when turning </a:t>
            </a:r>
            <a:r>
              <a:rPr lang="en-GB" sz="2000" dirty="0">
                <a:solidFill>
                  <a:srgbClr val="00B050"/>
                </a:solidFill>
              </a:rPr>
              <a:t>63: 30 days</a:t>
            </a:r>
            <a:r>
              <a:rPr lang="en-GB" sz="2000" dirty="0"/>
              <a:t>. Since working time in the 5-shift system (the most common form) is 35.9 hours, this results in a 4-day week (from 55 on).</a:t>
            </a:r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685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sz="2400" b="1" dirty="0"/>
              <a:t>4</a:t>
            </a:r>
            <a:r>
              <a:rPr lang="de-DE" sz="2400" b="1" dirty="0" smtClean="0"/>
              <a:t>. </a:t>
            </a:r>
            <a:r>
              <a:rPr lang="en-GB" sz="2400" b="1" dirty="0" smtClean="0"/>
              <a:t>Current arrangements (2/5): </a:t>
            </a:r>
            <a:br>
              <a:rPr lang="en-GB" sz="2400" b="1" dirty="0" smtClean="0"/>
            </a:b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dirty="0" smtClean="0"/>
              <a:t>Employees </a:t>
            </a:r>
            <a:r>
              <a:rPr lang="en-GB" sz="2000" dirty="0"/>
              <a:t>in </a:t>
            </a:r>
            <a:r>
              <a:rPr lang="en-GB" sz="2000" dirty="0" smtClean="0">
                <a:solidFill>
                  <a:srgbClr val="00B050"/>
                </a:solidFill>
              </a:rPr>
              <a:t>day work aged 57+</a:t>
            </a:r>
            <a:r>
              <a:rPr lang="en-GB" sz="2000" dirty="0" smtClean="0"/>
              <a:t>: Same as above, yet due to a higher number of weekly working hours this results in a </a:t>
            </a:r>
            <a:r>
              <a:rPr lang="en-GB" sz="2000" dirty="0"/>
              <a:t>4.5-day-week (from </a:t>
            </a:r>
            <a:r>
              <a:rPr lang="en-GB" sz="2000" dirty="0" smtClean="0"/>
              <a:t>57 </a:t>
            </a:r>
            <a:r>
              <a:rPr lang="en-GB" sz="2000" dirty="0"/>
              <a:t>on</a:t>
            </a:r>
            <a:r>
              <a:rPr lang="en-GB" sz="2000" dirty="0" smtClean="0"/>
              <a:t>).</a:t>
            </a:r>
          </a:p>
          <a:p>
            <a:pPr marL="342900" lvl="1" indent="-342900"/>
            <a:r>
              <a:rPr lang="en-GB" sz="2000" dirty="0"/>
              <a:t>Agreement e.g. that long-term account can be used for additional reductions of the number of working hours per week: Combination of RV80, old-age spare time </a:t>
            </a:r>
            <a:r>
              <a:rPr lang="en-GB" sz="2000" dirty="0">
                <a:solidFill>
                  <a:srgbClr val="00B050"/>
                </a:solidFill>
              </a:rPr>
              <a:t>and </a:t>
            </a:r>
            <a:r>
              <a:rPr lang="en-GB" sz="2000" dirty="0" smtClean="0">
                <a:solidFill>
                  <a:srgbClr val="00B050"/>
                </a:solidFill>
              </a:rPr>
              <a:t>individual long-term </a:t>
            </a:r>
            <a:r>
              <a:rPr lang="en-GB" sz="2000" dirty="0">
                <a:solidFill>
                  <a:srgbClr val="00B050"/>
                </a:solidFill>
              </a:rPr>
              <a:t>account </a:t>
            </a:r>
            <a:r>
              <a:rPr lang="en-GB" sz="2000" dirty="0"/>
              <a:t>can result in </a:t>
            </a:r>
            <a:r>
              <a:rPr lang="en-GB" sz="2000" dirty="0" smtClean="0">
                <a:solidFill>
                  <a:srgbClr val="00B050"/>
                </a:solidFill>
              </a:rPr>
              <a:t>3-or </a:t>
            </a:r>
            <a:r>
              <a:rPr lang="en-GB" sz="2000" dirty="0">
                <a:solidFill>
                  <a:srgbClr val="00B050"/>
                </a:solidFill>
              </a:rPr>
              <a:t>4- day </a:t>
            </a:r>
            <a:r>
              <a:rPr lang="en-GB" sz="2000" dirty="0" smtClean="0">
                <a:solidFill>
                  <a:srgbClr val="00B050"/>
                </a:solidFill>
              </a:rPr>
              <a:t>weeks </a:t>
            </a:r>
            <a:r>
              <a:rPr lang="en-GB" sz="2000" dirty="0" smtClean="0"/>
              <a:t>(individual long-term account see below)</a:t>
            </a:r>
          </a:p>
          <a:p>
            <a:r>
              <a:rPr lang="en-GB" sz="2000" dirty="0" smtClean="0"/>
              <a:t>Bayer agreement reduces minimum </a:t>
            </a:r>
            <a:r>
              <a:rPr lang="en-GB" sz="2000" dirty="0"/>
              <a:t>age </a:t>
            </a:r>
            <a:r>
              <a:rPr lang="en-GB" sz="2000" dirty="0" smtClean="0"/>
              <a:t>suggested </a:t>
            </a:r>
            <a:r>
              <a:rPr lang="en-GB" sz="2000" dirty="0"/>
              <a:t>by </a:t>
            </a:r>
            <a:r>
              <a:rPr lang="en-GB" sz="2000" dirty="0" smtClean="0"/>
              <a:t>collective agreement (60) by </a:t>
            </a:r>
            <a:r>
              <a:rPr lang="en-GB" sz="2000" dirty="0"/>
              <a:t>5 </a:t>
            </a:r>
            <a:r>
              <a:rPr lang="en-GB" sz="2000" dirty="0" smtClean="0"/>
              <a:t>years (to 55)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pprox</a:t>
            </a:r>
            <a:r>
              <a:rPr lang="en-GB" sz="2000" dirty="0"/>
              <a:t>. </a:t>
            </a:r>
            <a:r>
              <a:rPr lang="en-GB" sz="2000" dirty="0" smtClean="0"/>
              <a:t>1,500 </a:t>
            </a:r>
            <a:r>
              <a:rPr lang="en-GB" sz="2000" dirty="0"/>
              <a:t>employees under the </a:t>
            </a:r>
            <a:r>
              <a:rPr lang="en-GB" sz="2000" dirty="0" smtClean="0"/>
              <a:t>collective </a:t>
            </a:r>
            <a:r>
              <a:rPr lang="en-GB" sz="2000" dirty="0"/>
              <a:t>agreement use this model of paid reduction of </a:t>
            </a:r>
            <a:r>
              <a:rPr lang="en-GB" sz="2000" dirty="0" smtClean="0"/>
              <a:t>work burden (approx</a:t>
            </a:r>
            <a:r>
              <a:rPr lang="en-GB" sz="2000" dirty="0"/>
              <a:t>. 94</a:t>
            </a:r>
            <a:r>
              <a:rPr lang="en-GB" sz="2000" dirty="0" smtClean="0"/>
              <a:t>%)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</a:t>
            </a:r>
            <a:endParaRPr lang="de-DE" sz="2000" dirty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039544" y="652534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2315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4. </a:t>
            </a:r>
            <a:r>
              <a:rPr lang="en-GB" sz="2400" b="1" dirty="0"/>
              <a:t>Current </a:t>
            </a:r>
            <a:r>
              <a:rPr lang="en-GB" sz="2400" b="1" dirty="0" smtClean="0"/>
              <a:t>arrangements (3/5):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dirty="0" smtClean="0">
                <a:solidFill>
                  <a:schemeClr val="tx1"/>
                </a:solidFill>
              </a:rPr>
              <a:t>Re-integration </a:t>
            </a:r>
            <a:r>
              <a:rPr lang="en-GB" sz="2400" dirty="0">
                <a:solidFill>
                  <a:schemeClr val="tx1"/>
                </a:solidFill>
              </a:rPr>
              <a:t>after long sickness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Employees falling ill for at least 120 calendar days without interruption: disburdening integration: Up to </a:t>
            </a:r>
            <a:r>
              <a:rPr lang="en-GB" sz="2000" dirty="0" smtClean="0">
                <a:solidFill>
                  <a:srgbClr val="00B050"/>
                </a:solidFill>
              </a:rPr>
              <a:t>80 hours of paid leisure </a:t>
            </a:r>
            <a:r>
              <a:rPr lang="en-GB" sz="2000" dirty="0" smtClean="0"/>
              <a:t>time</a:t>
            </a:r>
            <a:r>
              <a:rPr lang="en-GB" sz="2000" b="1" dirty="0" smtClean="0"/>
              <a:t> </a:t>
            </a:r>
            <a:r>
              <a:rPr lang="en-GB" sz="1100" b="1" dirty="0" smtClean="0"/>
              <a:t>(80% - 86% participate in that scheme)</a:t>
            </a:r>
            <a:endParaRPr lang="de-DE" sz="1100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9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/>
              <a:t>4. </a:t>
            </a:r>
            <a:r>
              <a:rPr lang="en-GB" sz="2400" b="1" dirty="0"/>
              <a:t>Current arrangements </a:t>
            </a:r>
            <a:r>
              <a:rPr lang="en-GB" sz="2400" b="1" dirty="0" smtClean="0"/>
              <a:t>(4/5): </a:t>
            </a:r>
            <a:r>
              <a:rPr lang="en-GB" sz="2400" b="1" dirty="0" err="1" smtClean="0"/>
              <a:t>Indiviudal</a:t>
            </a:r>
            <a:r>
              <a:rPr lang="en-GB" sz="2400" b="1" dirty="0" smtClean="0"/>
              <a:t> long-term </a:t>
            </a:r>
            <a:r>
              <a:rPr lang="en-GB" sz="2400" b="1" dirty="0"/>
              <a:t>Account “</a:t>
            </a:r>
            <a:r>
              <a:rPr lang="en-GB" sz="2400" b="1" dirty="0" err="1"/>
              <a:t>BayZeit</a:t>
            </a:r>
            <a:r>
              <a:rPr lang="en-GB" sz="2400" dirty="0"/>
              <a:t>” </a:t>
            </a:r>
            <a:r>
              <a:rPr lang="en-GB" sz="2400" b="1" dirty="0" smtClean="0">
                <a:solidFill>
                  <a:schemeClr val="tx1"/>
                </a:solidFill>
              </a:rPr>
              <a:t>(1/3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dirty="0"/>
              <a:t>2007: Installation of long-term account; further development in 2014 by </a:t>
            </a:r>
            <a:r>
              <a:rPr lang="en-GB" sz="2000" dirty="0" smtClean="0"/>
              <a:t>company agreement. </a:t>
            </a:r>
          </a:p>
          <a:p>
            <a:pPr marL="342900" lvl="1" indent="-342900"/>
            <a:r>
              <a:rPr lang="en-GB" sz="2000" dirty="0" smtClean="0">
                <a:solidFill>
                  <a:srgbClr val="00B050"/>
                </a:solidFill>
              </a:rPr>
              <a:t>Used </a:t>
            </a:r>
            <a:r>
              <a:rPr lang="en-GB" sz="2000" dirty="0">
                <a:solidFill>
                  <a:srgbClr val="00B050"/>
                </a:solidFill>
              </a:rPr>
              <a:t>by approx. 40% of all employees </a:t>
            </a:r>
            <a:r>
              <a:rPr lang="en-GB" sz="2000" dirty="0"/>
              <a:t>(percentage rising with age and wage level</a:t>
            </a:r>
            <a:r>
              <a:rPr lang="en-GB" sz="2000" dirty="0" smtClean="0"/>
              <a:t>). </a:t>
            </a:r>
            <a:r>
              <a:rPr lang="en-GB" sz="2000" dirty="0"/>
              <a:t>Rising share of employees willing to make use of account in future times </a:t>
            </a:r>
            <a:r>
              <a:rPr lang="en-GB" sz="1200" dirty="0"/>
              <a:t>(9% of questioned employees in 2009 vs. 14% in 2015</a:t>
            </a:r>
            <a:r>
              <a:rPr lang="en-GB" sz="1200" dirty="0" smtClean="0"/>
              <a:t>)</a:t>
            </a:r>
          </a:p>
          <a:p>
            <a:pPr marL="342900" lvl="1" indent="-342900"/>
            <a:r>
              <a:rPr lang="en-GB" sz="2000" dirty="0">
                <a:solidFill>
                  <a:srgbClr val="00B050"/>
                </a:solidFill>
              </a:rPr>
              <a:t>C</a:t>
            </a:r>
            <a:r>
              <a:rPr lang="en-GB" sz="2000" dirty="0" smtClean="0">
                <a:solidFill>
                  <a:srgbClr val="00B050"/>
                </a:solidFill>
              </a:rPr>
              <a:t>an </a:t>
            </a:r>
            <a:r>
              <a:rPr lang="en-GB" sz="2000" dirty="0">
                <a:solidFill>
                  <a:srgbClr val="00B050"/>
                </a:solidFill>
              </a:rPr>
              <a:t>be filled </a:t>
            </a:r>
            <a:r>
              <a:rPr lang="en-GB" sz="2000" dirty="0" smtClean="0">
                <a:solidFill>
                  <a:srgbClr val="00B050"/>
                </a:solidFill>
              </a:rPr>
              <a:t>with </a:t>
            </a:r>
            <a:r>
              <a:rPr lang="en-GB" sz="2000" dirty="0"/>
              <a:t>interest-bearing </a:t>
            </a:r>
            <a:r>
              <a:rPr lang="en-GB" sz="2000" dirty="0">
                <a:solidFill>
                  <a:srgbClr val="00B050"/>
                </a:solidFill>
              </a:rPr>
              <a:t>money</a:t>
            </a:r>
            <a:r>
              <a:rPr lang="en-GB" sz="2000" dirty="0"/>
              <a:t> </a:t>
            </a:r>
            <a:r>
              <a:rPr lang="en-GB" sz="1200" dirty="0"/>
              <a:t>(such as salaries or bonuses) </a:t>
            </a:r>
            <a:r>
              <a:rPr lang="en-GB" sz="2000" dirty="0">
                <a:solidFill>
                  <a:srgbClr val="00B050"/>
                </a:solidFill>
              </a:rPr>
              <a:t>or time </a:t>
            </a:r>
            <a:r>
              <a:rPr lang="en-GB" sz="1200" dirty="0"/>
              <a:t>(valued in </a:t>
            </a:r>
            <a:r>
              <a:rPr lang="en-GB" sz="1200" dirty="0" smtClean="0"/>
              <a:t>money, such as remaining vacation days or overtime</a:t>
            </a:r>
            <a:r>
              <a:rPr lang="en-GB" sz="2000" dirty="0" smtClean="0"/>
              <a:t>. </a:t>
            </a:r>
            <a:r>
              <a:rPr lang="en-GB" sz="2000" dirty="0"/>
              <a:t>Lower salary groups even better supported</a:t>
            </a:r>
            <a:r>
              <a:rPr lang="de-DE" sz="2000" dirty="0"/>
              <a:t> </a:t>
            </a:r>
            <a:r>
              <a:rPr lang="en-GB" sz="2000" dirty="0" smtClean="0"/>
              <a:t>with </a:t>
            </a:r>
            <a:r>
              <a:rPr lang="en-GB" sz="2000" dirty="0"/>
              <a:t>special monetary </a:t>
            </a:r>
            <a:r>
              <a:rPr lang="en-GB" sz="2000" dirty="0" smtClean="0"/>
              <a:t>system</a:t>
            </a:r>
            <a:endParaRPr lang="en-GB" sz="2000" dirty="0"/>
          </a:p>
          <a:p>
            <a:pPr marL="342900" lvl="1" indent="-342900"/>
            <a:r>
              <a:rPr lang="en-GB" sz="2000" dirty="0" smtClean="0"/>
              <a:t>Phase </a:t>
            </a:r>
            <a:r>
              <a:rPr lang="en-GB" sz="2000" dirty="0"/>
              <a:t>of exemption: release (also in part-time) i.e. </a:t>
            </a:r>
            <a:r>
              <a:rPr lang="en-GB" sz="2000" dirty="0">
                <a:solidFill>
                  <a:srgbClr val="00B050"/>
                </a:solidFill>
              </a:rPr>
              <a:t>care for </a:t>
            </a:r>
            <a:r>
              <a:rPr lang="en-GB" sz="2000" dirty="0" smtClean="0">
                <a:solidFill>
                  <a:srgbClr val="00B050"/>
                </a:solidFill>
              </a:rPr>
              <a:t>close </a:t>
            </a:r>
            <a:r>
              <a:rPr lang="en-GB" sz="2000" dirty="0">
                <a:solidFill>
                  <a:srgbClr val="00B050"/>
                </a:solidFill>
              </a:rPr>
              <a:t>relatives or to reduce workload</a:t>
            </a:r>
            <a:r>
              <a:rPr lang="en-GB" sz="2000" dirty="0"/>
              <a:t>, take part at </a:t>
            </a:r>
            <a:r>
              <a:rPr lang="en-GB" sz="2000" dirty="0">
                <a:solidFill>
                  <a:srgbClr val="00B050"/>
                </a:solidFill>
              </a:rPr>
              <a:t>qualification</a:t>
            </a:r>
            <a:r>
              <a:rPr lang="en-GB" sz="2000" dirty="0"/>
              <a:t> measures or </a:t>
            </a:r>
            <a:r>
              <a:rPr lang="en-GB" sz="2000" dirty="0" smtClean="0">
                <a:solidFill>
                  <a:srgbClr val="00B050"/>
                </a:solidFill>
              </a:rPr>
              <a:t>earlier retirement</a:t>
            </a:r>
          </a:p>
          <a:p>
            <a:pPr marL="342900" lvl="1" indent="-342900"/>
            <a:endParaRPr lang="en-GB" sz="2000" dirty="0"/>
          </a:p>
          <a:p>
            <a:pPr marL="342900" lvl="1" indent="-342900"/>
            <a:endParaRPr lang="en-GB" sz="1800" dirty="0"/>
          </a:p>
          <a:p>
            <a:pPr marL="342900" lvl="1" indent="-342900"/>
            <a:endParaRPr lang="de-DE" sz="2000" dirty="0" smtClean="0"/>
          </a:p>
          <a:p>
            <a:pPr marL="342900" lvl="1" indent="-342900"/>
            <a:endParaRPr lang="de-DE" sz="2000" dirty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63080" y="6611779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367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/>
              <a:t>4. </a:t>
            </a:r>
            <a:r>
              <a:rPr lang="en-GB" sz="2400" b="1" dirty="0"/>
              <a:t>Current arrangements </a:t>
            </a:r>
            <a:r>
              <a:rPr lang="en-GB" sz="2400" b="1" dirty="0" smtClean="0"/>
              <a:t>(4/5): Individual long-term </a:t>
            </a:r>
            <a:r>
              <a:rPr lang="en-GB" sz="2400" b="1" dirty="0"/>
              <a:t>Account “</a:t>
            </a:r>
            <a:r>
              <a:rPr lang="en-GB" sz="2400" b="1" dirty="0" err="1"/>
              <a:t>BayZeit</a:t>
            </a:r>
            <a:r>
              <a:rPr lang="en-GB" sz="2400" dirty="0"/>
              <a:t>” </a:t>
            </a:r>
            <a:r>
              <a:rPr lang="en-GB" sz="2400" b="1" dirty="0" smtClean="0">
                <a:solidFill>
                  <a:schemeClr val="tx1"/>
                </a:solidFill>
              </a:rPr>
              <a:t>(2/3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dirty="0"/>
              <a:t>Biggest </a:t>
            </a:r>
            <a:r>
              <a:rPr lang="en-GB" sz="2000" dirty="0" smtClean="0"/>
              <a:t>benefit from employees´ view: </a:t>
            </a:r>
            <a:r>
              <a:rPr lang="en-GB" sz="2000" dirty="0">
                <a:solidFill>
                  <a:srgbClr val="00B050"/>
                </a:solidFill>
              </a:rPr>
              <a:t>To retire earlier </a:t>
            </a:r>
            <a:r>
              <a:rPr lang="en-GB" sz="1200" dirty="0"/>
              <a:t>(more than 50% of all questioned employees) </a:t>
            </a:r>
            <a:r>
              <a:rPr lang="en-GB" sz="2000" dirty="0"/>
              <a:t>or to take </a:t>
            </a:r>
            <a:r>
              <a:rPr lang="en-GB" sz="2000" dirty="0">
                <a:solidFill>
                  <a:srgbClr val="00B050"/>
                </a:solidFill>
              </a:rPr>
              <a:t>care of close relatives </a:t>
            </a:r>
            <a:r>
              <a:rPr lang="en-GB" sz="1200" dirty="0"/>
              <a:t>(approx. 30%)</a:t>
            </a:r>
            <a:endParaRPr lang="de-DE" sz="1200" dirty="0"/>
          </a:p>
          <a:p>
            <a:pPr marL="342900" lvl="1" indent="-342900"/>
            <a:r>
              <a:rPr lang="en-GB" sz="2000" dirty="0" smtClean="0"/>
              <a:t>If </a:t>
            </a:r>
            <a:r>
              <a:rPr lang="en-GB" sz="2000" dirty="0" err="1" smtClean="0"/>
              <a:t>BayZeit</a:t>
            </a:r>
            <a:r>
              <a:rPr lang="en-GB" sz="2000" dirty="0" smtClean="0"/>
              <a:t> </a:t>
            </a:r>
            <a:r>
              <a:rPr lang="en-GB" sz="2000" dirty="0"/>
              <a:t>is being </a:t>
            </a:r>
            <a:r>
              <a:rPr lang="en-GB" sz="2000" dirty="0" smtClean="0"/>
              <a:t>taken, additional </a:t>
            </a:r>
            <a:r>
              <a:rPr lang="en-GB" sz="2000" dirty="0"/>
              <a:t>modules for old age provision will be </a:t>
            </a:r>
            <a:r>
              <a:rPr lang="en-GB" sz="2000" dirty="0" smtClean="0"/>
              <a:t>granted</a:t>
            </a:r>
          </a:p>
          <a:p>
            <a:pPr marL="342900" lvl="1" indent="-342900"/>
            <a:r>
              <a:rPr lang="en-GB" sz="2000" dirty="0" smtClean="0"/>
              <a:t>Using the long-term </a:t>
            </a:r>
            <a:r>
              <a:rPr lang="en-GB" sz="2000" dirty="0"/>
              <a:t>account, employees </a:t>
            </a:r>
            <a:r>
              <a:rPr lang="en-GB" sz="2000" dirty="0" smtClean="0"/>
              <a:t>have </a:t>
            </a:r>
            <a:r>
              <a:rPr lang="en-GB" sz="2000" dirty="0"/>
              <a:t>more money in the </a:t>
            </a:r>
            <a:r>
              <a:rPr lang="en-GB" sz="2000" dirty="0" smtClean="0"/>
              <a:t>end</a:t>
            </a:r>
          </a:p>
          <a:p>
            <a:pPr marL="342900" lvl="1" indent="-342900"/>
            <a:endParaRPr lang="en-GB" sz="1800" dirty="0"/>
          </a:p>
          <a:p>
            <a:pPr marL="342900" lvl="1" indent="-342900"/>
            <a:endParaRPr lang="de-DE" sz="2000" dirty="0" smtClean="0"/>
          </a:p>
          <a:p>
            <a:pPr marL="342900" lvl="1" indent="-342900"/>
            <a:endParaRPr lang="de-DE" sz="2000" dirty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799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4. </a:t>
            </a:r>
            <a:r>
              <a:rPr lang="en-GB" sz="2400" b="1" dirty="0"/>
              <a:t>Current </a:t>
            </a:r>
            <a:r>
              <a:rPr lang="en-GB" sz="2400" b="1" dirty="0" smtClean="0"/>
              <a:t>arrangements (4/5): Individual long-term </a:t>
            </a:r>
            <a:r>
              <a:rPr lang="en-GB" sz="2400" b="1" dirty="0"/>
              <a:t>Account “</a:t>
            </a:r>
            <a:r>
              <a:rPr lang="en-GB" sz="2400" b="1" dirty="0" err="1"/>
              <a:t>BayZeit</a:t>
            </a:r>
            <a:r>
              <a:rPr lang="en-GB" sz="2400" dirty="0"/>
              <a:t>” </a:t>
            </a:r>
            <a:r>
              <a:rPr lang="en-GB" sz="2400" b="1" dirty="0" smtClean="0">
                <a:solidFill>
                  <a:schemeClr val="tx1"/>
                </a:solidFill>
              </a:rPr>
              <a:t>(3/3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dirty="0" smtClean="0"/>
              <a:t>February 2015: </a:t>
            </a:r>
            <a:r>
              <a:rPr lang="en-GB" sz="2000" dirty="0" smtClean="0">
                <a:solidFill>
                  <a:srgbClr val="00B050"/>
                </a:solidFill>
              </a:rPr>
              <a:t>long</a:t>
            </a:r>
            <a:r>
              <a:rPr lang="en-GB" sz="2000" dirty="0">
                <a:solidFill>
                  <a:srgbClr val="00B050"/>
                </a:solidFill>
              </a:rPr>
              <a:t>-term account can be used in combination with </a:t>
            </a:r>
            <a:r>
              <a:rPr lang="en-GB" sz="2000" dirty="0" smtClean="0">
                <a:solidFill>
                  <a:srgbClr val="00B050"/>
                </a:solidFill>
              </a:rPr>
              <a:t>other models </a:t>
            </a:r>
            <a:r>
              <a:rPr lang="en-GB" sz="2000" dirty="0" smtClean="0"/>
              <a:t>– leading to </a:t>
            </a:r>
            <a:r>
              <a:rPr lang="en-GB" sz="2000" dirty="0"/>
              <a:t>even more reduced </a:t>
            </a:r>
            <a:r>
              <a:rPr lang="en-GB" sz="2000" dirty="0" smtClean="0"/>
              <a:t>workload (3 or 4 day weeks). Preconditions: sufficiently </a:t>
            </a:r>
            <a:r>
              <a:rPr lang="en-GB" sz="2000" dirty="0"/>
              <a:t>filled long-term </a:t>
            </a:r>
            <a:r>
              <a:rPr lang="en-GB" sz="2000" dirty="0" smtClean="0"/>
              <a:t>account; usage </a:t>
            </a:r>
            <a:r>
              <a:rPr lang="en-GB" sz="2000" dirty="0"/>
              <a:t>of a reduction of </a:t>
            </a:r>
            <a:r>
              <a:rPr lang="en-GB" sz="2000" dirty="0" smtClean="0"/>
              <a:t>working hours within </a:t>
            </a:r>
            <a:r>
              <a:rPr lang="en-GB" sz="2000" dirty="0"/>
              <a:t>Demo 1 or Demo </a:t>
            </a:r>
            <a:r>
              <a:rPr lang="en-GB" sz="2000" dirty="0" smtClean="0"/>
              <a:t>2</a:t>
            </a:r>
            <a:endParaRPr lang="de-DE" sz="2000" dirty="0" smtClean="0"/>
          </a:p>
          <a:p>
            <a:pPr marL="342900" lvl="1" indent="-342900"/>
            <a:r>
              <a:rPr lang="en-GB" sz="2000" dirty="0"/>
              <a:t>Example calculation: If a full-time worker (with </a:t>
            </a:r>
            <a:r>
              <a:rPr lang="en-GB" sz="2000" dirty="0" smtClean="0"/>
              <a:t>37.5 </a:t>
            </a:r>
            <a:r>
              <a:rPr lang="en-GB" sz="2000" dirty="0"/>
              <a:t>working hours </a:t>
            </a:r>
            <a:r>
              <a:rPr lang="en-GB" sz="2000" dirty="0" smtClean="0"/>
              <a:t>per </a:t>
            </a:r>
            <a:r>
              <a:rPr lang="en-GB" sz="2000" dirty="0"/>
              <a:t>week) wants to change to a 4-days working week, he or she must only finance 16 days out of the long-term </a:t>
            </a:r>
            <a:r>
              <a:rPr lang="en-GB" sz="2000" dirty="0" smtClean="0"/>
              <a:t>account. This is about half of the working time reduction. </a:t>
            </a:r>
            <a:r>
              <a:rPr lang="de-DE" sz="2000" dirty="0" smtClean="0"/>
              <a:t>The </a:t>
            </a:r>
            <a:r>
              <a:rPr lang="de-DE" sz="2000" dirty="0" err="1" smtClean="0"/>
              <a:t>rest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financed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employer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company</a:t>
            </a:r>
            <a:r>
              <a:rPr lang="de-DE" sz="2000" dirty="0" smtClean="0"/>
              <a:t> </a:t>
            </a:r>
            <a:r>
              <a:rPr lang="de-DE" sz="2000" dirty="0" err="1" smtClean="0"/>
              <a:t>fund</a:t>
            </a:r>
            <a:r>
              <a:rPr lang="de-DE" sz="2000" dirty="0" smtClean="0"/>
              <a:t>)</a:t>
            </a:r>
            <a:endParaRPr lang="de-DE" sz="2000" dirty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630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de-DE" sz="24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de-DE" sz="2400" b="1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Current arrangements (5/5): ‘Healthy </a:t>
            </a:r>
            <a:r>
              <a:rPr lang="en-GB" sz="2400" b="1" dirty="0">
                <a:solidFill>
                  <a:schemeClr val="bg1">
                    <a:lumMod val="65000"/>
                  </a:schemeClr>
                </a:solidFill>
              </a:rPr>
              <a:t>Working and Ageing at 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Bayer’</a:t>
            </a:r>
            <a:r>
              <a:rPr lang="de-DE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dirty="0" smtClean="0"/>
              <a:t>Considerable health programme (not specified </a:t>
            </a:r>
            <a:r>
              <a:rPr lang="en-GB" sz="2000" i="1" dirty="0" smtClean="0"/>
              <a:t>here</a:t>
            </a:r>
            <a:r>
              <a:rPr lang="en-GB" sz="2000" dirty="0" smtClean="0"/>
              <a:t>)</a:t>
            </a:r>
          </a:p>
          <a:p>
            <a:pPr marL="0" lvl="1" indent="0">
              <a:buNone/>
            </a:pP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Holistic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company approach from recruitment to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retirement:</a:t>
            </a:r>
          </a:p>
          <a:p>
            <a:pPr marL="0" lvl="1" indent="0">
              <a:buNone/>
            </a:pPr>
            <a:endParaRPr lang="en-GB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Occupational health management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Improvement of work station ergonomics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Modern organisation of shift plans (five-shift-system, short changes of shift, free weekends, predictable and regular regulations)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Labour organisation adjusted to health situations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Implementation of new human resources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concepts</a:t>
            </a:r>
          </a:p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Reconciliation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of Family and Work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Life (e.g. flexible working time)</a:t>
            </a:r>
            <a:endParaRPr lang="de-DE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lvl="1" indent="-342900"/>
            <a:endParaRPr lang="de-DE" sz="2000" dirty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>
              <a:buFont typeface="Wingdings" charset="2"/>
              <a:buChar char="§"/>
            </a:pPr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6643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de-DE" sz="2400" b="1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Current arrangements (5/5): </a:t>
            </a:r>
            <a:r>
              <a:rPr lang="en-GB" sz="2400" b="1" dirty="0">
                <a:solidFill>
                  <a:schemeClr val="bg1">
                    <a:lumMod val="65000"/>
                  </a:schemeClr>
                </a:solidFill>
              </a:rPr>
              <a:t>Care of 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close relatives</a:t>
            </a:r>
            <a:r>
              <a:rPr lang="de-DE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Overall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agreement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(April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</a:rPr>
              <a:t>st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2014)</a:t>
            </a:r>
          </a:p>
          <a:p>
            <a:pPr lvl="0"/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dvice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about nursing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care</a:t>
            </a:r>
          </a:p>
          <a:p>
            <a:pPr lvl="0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Short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-time not paid exemptions for care activities up to 10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days</a:t>
            </a:r>
          </a:p>
          <a:p>
            <a:pPr lvl="0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Long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-term exemptions for up to six months in the frame of an inactive work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relationship</a:t>
            </a:r>
          </a:p>
          <a:p>
            <a:pPr lvl="0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So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-called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</a:rPr>
              <a:t>Pflegezeitkonto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 (“care account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”</a:t>
            </a: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lvl="0" indent="0">
              <a:buNone/>
            </a:pPr>
            <a:endParaRPr lang="de-DE" sz="2000" dirty="0" smtClean="0"/>
          </a:p>
          <a:p>
            <a:pPr lvl="0"/>
            <a:endParaRPr lang="en-GB" sz="800" dirty="0"/>
          </a:p>
          <a:p>
            <a:pPr lvl="0">
              <a:buFont typeface="Wingdings" charset="2"/>
              <a:buChar char="Ø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8% of questioned employees at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Covestro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that care for a relative, make usage of measures (9% of questioned employees at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new Bayer). No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differences between men and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women 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(but women </a:t>
            </a:r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tend to care more 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hours)</a:t>
            </a:r>
            <a:endParaRPr lang="de-DE" sz="1400" dirty="0">
              <a:solidFill>
                <a:schemeClr val="bg1">
                  <a:lumMod val="65000"/>
                </a:schemeClr>
              </a:solidFill>
            </a:endParaRPr>
          </a:p>
          <a:p>
            <a:pPr lvl="0">
              <a:buFont typeface="Wingdings" charset="2"/>
              <a:buChar char="Ø"/>
            </a:pPr>
            <a:endParaRPr lang="en-GB" dirty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6383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 smtClean="0"/>
              <a:t>5. </a:t>
            </a:r>
            <a:r>
              <a:rPr lang="en-GB" sz="2400" b="1" dirty="0" smtClean="0"/>
              <a:t>Current Arrangements: Employee attitudes (1/4)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/>
              <a:t>Comparing employee surveys from 2009 and 2015</a:t>
            </a:r>
          </a:p>
          <a:p>
            <a:pPr marL="0" lvl="0" indent="0">
              <a:buNone/>
            </a:pPr>
            <a:endParaRPr lang="de-DE" sz="2000" dirty="0" smtClean="0"/>
          </a:p>
          <a:p>
            <a:pPr lvl="1"/>
            <a:r>
              <a:rPr lang="en-GB" sz="2000" b="1" dirty="0"/>
              <a:t>General satisfaction with Bayer as employer:</a:t>
            </a:r>
            <a:r>
              <a:rPr lang="en-GB" sz="2000" dirty="0"/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overall </a:t>
            </a:r>
            <a:r>
              <a:rPr lang="en-GB" sz="2000" dirty="0">
                <a:solidFill>
                  <a:srgbClr val="00B050"/>
                </a:solidFill>
              </a:rPr>
              <a:t>satisfaction </a:t>
            </a:r>
            <a:r>
              <a:rPr lang="en-GB" sz="2000" dirty="0" smtClean="0">
                <a:solidFill>
                  <a:srgbClr val="00B050"/>
                </a:solidFill>
              </a:rPr>
              <a:t>on similar high levels in 2009 and 2015</a:t>
            </a:r>
            <a:r>
              <a:rPr lang="en-GB" sz="1200" dirty="0" smtClean="0">
                <a:solidFill>
                  <a:srgbClr val="00B050"/>
                </a:solidFill>
              </a:rPr>
              <a:t>:                           </a:t>
            </a:r>
            <a:r>
              <a:rPr lang="en-GB" sz="1200" dirty="0" smtClean="0"/>
              <a:t>(81% / 80% </a:t>
            </a:r>
            <a:r>
              <a:rPr lang="en-GB" sz="1200" dirty="0"/>
              <a:t>of all questioned employees were very satisfied or rather </a:t>
            </a:r>
            <a:r>
              <a:rPr lang="en-GB" sz="1200" dirty="0" smtClean="0"/>
              <a:t>satisfied)</a:t>
            </a:r>
          </a:p>
          <a:p>
            <a:pPr lvl="1"/>
            <a:endParaRPr lang="en-GB" sz="1200" dirty="0"/>
          </a:p>
          <a:p>
            <a:pPr marL="457200" lvl="1" indent="0">
              <a:buNone/>
            </a:pPr>
            <a:endParaRPr lang="en-GB" sz="1200" dirty="0" smtClean="0"/>
          </a:p>
          <a:p>
            <a:pPr lvl="1"/>
            <a:r>
              <a:rPr lang="en-GB" sz="2000" b="1" dirty="0" smtClean="0"/>
              <a:t>Subjective work requirements: </a:t>
            </a:r>
            <a:r>
              <a:rPr lang="en-GB" sz="2000" dirty="0" smtClean="0"/>
              <a:t>An increasing share of </a:t>
            </a:r>
            <a:r>
              <a:rPr lang="en-GB" sz="2000" dirty="0"/>
              <a:t>workers </a:t>
            </a:r>
            <a:r>
              <a:rPr lang="en-GB" sz="2000" dirty="0" smtClean="0"/>
              <a:t>considers </a:t>
            </a:r>
            <a:r>
              <a:rPr lang="en-GB" sz="2000" dirty="0" smtClean="0">
                <a:solidFill>
                  <a:srgbClr val="00B050"/>
                </a:solidFill>
              </a:rPr>
              <a:t>work</a:t>
            </a:r>
            <a:r>
              <a:rPr lang="en-GB" sz="2000" dirty="0" smtClean="0"/>
              <a:t> </a:t>
            </a:r>
            <a:r>
              <a:rPr lang="en-GB" sz="2000" dirty="0"/>
              <a:t>as </a:t>
            </a:r>
            <a:r>
              <a:rPr lang="en-GB" sz="2000" dirty="0">
                <a:solidFill>
                  <a:srgbClr val="00B050"/>
                </a:solidFill>
              </a:rPr>
              <a:t>more complicated and demanding than two years ago </a:t>
            </a:r>
            <a:r>
              <a:rPr lang="en-GB" sz="1200" dirty="0" smtClean="0"/>
              <a:t>(2009: 60%, 2015: 67%)</a:t>
            </a:r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431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 smtClean="0"/>
              <a:t>5. </a:t>
            </a:r>
            <a:r>
              <a:rPr lang="en-GB" sz="2400" b="1" dirty="0" smtClean="0"/>
              <a:t>Current Arrangements: </a:t>
            </a:r>
            <a:r>
              <a:rPr lang="en-GB" sz="2400" b="1" dirty="0"/>
              <a:t>Employee attitudes (</a:t>
            </a:r>
            <a:r>
              <a:rPr lang="en-GB" sz="2400" b="1" dirty="0" smtClean="0"/>
              <a:t>2/4)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DE" sz="800" dirty="0" smtClean="0"/>
          </a:p>
          <a:p>
            <a:pPr lvl="1"/>
            <a:r>
              <a:rPr lang="en-GB" sz="2000" b="1" dirty="0" smtClean="0"/>
              <a:t>Pace </a:t>
            </a:r>
            <a:r>
              <a:rPr lang="en-GB" sz="2000" b="1" dirty="0"/>
              <a:t>of work and increasing work intensification: </a:t>
            </a:r>
            <a:r>
              <a:rPr lang="en-GB" sz="2000" dirty="0"/>
              <a:t>employees have a </a:t>
            </a:r>
            <a:r>
              <a:rPr lang="en-GB" sz="2000" dirty="0">
                <a:solidFill>
                  <a:srgbClr val="00B050"/>
                </a:solidFill>
              </a:rPr>
              <a:t>great demand to reduce their pace of work and their work intensification</a:t>
            </a:r>
            <a:r>
              <a:rPr lang="en-GB" sz="2000" dirty="0"/>
              <a:t>; has </a:t>
            </a:r>
            <a:r>
              <a:rPr lang="en-GB" sz="2000" dirty="0" smtClean="0"/>
              <a:t>strongly </a:t>
            </a:r>
            <a:r>
              <a:rPr lang="en-GB" sz="2000" dirty="0"/>
              <a:t>increased between 2009 and 2015 </a:t>
            </a:r>
            <a:r>
              <a:rPr lang="en-GB" sz="1200" dirty="0"/>
              <a:t>(</a:t>
            </a:r>
            <a:r>
              <a:rPr lang="en-GB" sz="1200" dirty="0" smtClean="0"/>
              <a:t>3from 22% to 32%)</a:t>
            </a:r>
          </a:p>
          <a:p>
            <a:pPr lvl="1"/>
            <a:endParaRPr lang="en-GB" sz="2000" dirty="0"/>
          </a:p>
          <a:p>
            <a:pPr lvl="1"/>
            <a:endParaRPr lang="de-DE" sz="2000" dirty="0" smtClean="0"/>
          </a:p>
          <a:p>
            <a:pPr lvl="1"/>
            <a:r>
              <a:rPr lang="en-GB" sz="2000" b="1" dirty="0"/>
              <a:t>Job loss:</a:t>
            </a:r>
            <a:r>
              <a:rPr lang="en-GB" sz="2000" dirty="0"/>
              <a:t> </a:t>
            </a:r>
            <a:r>
              <a:rPr lang="en-GB" sz="2000" dirty="0" smtClean="0">
                <a:solidFill>
                  <a:srgbClr val="00B050"/>
                </a:solidFill>
              </a:rPr>
              <a:t>employees </a:t>
            </a:r>
            <a:r>
              <a:rPr lang="en-GB" sz="2000" dirty="0">
                <a:solidFill>
                  <a:srgbClr val="00B050"/>
                </a:solidFill>
              </a:rPr>
              <a:t>of Bayer feared less to </a:t>
            </a:r>
            <a:r>
              <a:rPr lang="en-GB" sz="2000" dirty="0" smtClean="0">
                <a:solidFill>
                  <a:srgbClr val="00B050"/>
                </a:solidFill>
              </a:rPr>
              <a:t>lose </a:t>
            </a:r>
            <a:r>
              <a:rPr lang="en-GB" sz="2000" dirty="0">
                <a:solidFill>
                  <a:srgbClr val="00B050"/>
                </a:solidFill>
              </a:rPr>
              <a:t>their jobs in 2015 than in 2009 </a:t>
            </a:r>
            <a:r>
              <a:rPr lang="en-GB" sz="1200" dirty="0" smtClean="0"/>
              <a:t>(17% instead of 31%. Fears higher </a:t>
            </a:r>
            <a:r>
              <a:rPr lang="en-GB" sz="1200" dirty="0"/>
              <a:t>in less qualified groups and at </a:t>
            </a:r>
            <a:r>
              <a:rPr lang="en-GB" sz="1200" dirty="0" err="1" smtClean="0"/>
              <a:t>Covestro</a:t>
            </a:r>
            <a:r>
              <a:rPr lang="en-GB" sz="1200" dirty="0" smtClean="0"/>
              <a:t>)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8509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>Structure (1/2)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/>
              <a:t> </a:t>
            </a:r>
            <a:r>
              <a:rPr lang="de-DE" sz="2400" b="1" dirty="0" smtClean="0"/>
              <a:t>      I Bayer 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536575" indent="-536575">
              <a:buFont typeface="Wingdings" pitchFamily="2" charset="2"/>
              <a:buAutoNum type="arabicPeriod"/>
            </a:pPr>
            <a:r>
              <a:rPr lang="en-GB" sz="2000" b="1" dirty="0" smtClean="0"/>
              <a:t>The </a:t>
            </a:r>
            <a:r>
              <a:rPr lang="de-DE" sz="2000" b="1" dirty="0" err="1"/>
              <a:t>company</a:t>
            </a:r>
            <a:r>
              <a:rPr lang="de-DE" sz="2000" b="1" dirty="0"/>
              <a:t>: </a:t>
            </a:r>
            <a:r>
              <a:rPr lang="en-GB" sz="2000" b="1" dirty="0"/>
              <a:t>Facts and f</a:t>
            </a:r>
            <a:r>
              <a:rPr lang="en-GB" sz="2000" b="1" dirty="0" smtClean="0"/>
              <a:t>igures</a:t>
            </a:r>
          </a:p>
          <a:p>
            <a:pPr marL="536575" indent="-536575">
              <a:buAutoNum type="arabicPeriod"/>
            </a:pPr>
            <a:r>
              <a:rPr lang="en-GB" sz="2000" b="1" dirty="0" smtClean="0"/>
              <a:t>Context of the collective agreement</a:t>
            </a:r>
          </a:p>
          <a:p>
            <a:pPr marL="536575" indent="-536575">
              <a:buAutoNum type="arabicPeriod"/>
            </a:pPr>
            <a:r>
              <a:rPr lang="en-GB" sz="2000" b="1" dirty="0" smtClean="0"/>
              <a:t>Implementation of collective agreement at Bayer</a:t>
            </a:r>
          </a:p>
          <a:p>
            <a:pPr marL="536575" indent="-536575">
              <a:buAutoNum type="arabicPeriod"/>
            </a:pPr>
            <a:r>
              <a:rPr lang="en-GB" sz="2000" b="1" dirty="0" smtClean="0"/>
              <a:t>Current arrangements</a:t>
            </a:r>
          </a:p>
          <a:p>
            <a:pPr marL="536575" indent="-536575">
              <a:buAutoNum type="arabicPeriod"/>
            </a:pPr>
            <a:r>
              <a:rPr lang="en-GB" sz="2000" b="1" dirty="0"/>
              <a:t>Current </a:t>
            </a:r>
            <a:r>
              <a:rPr lang="en-GB" sz="2000" b="1" dirty="0" smtClean="0"/>
              <a:t>arrangements</a:t>
            </a:r>
            <a:r>
              <a:rPr lang="en-GB" sz="2000" b="1" dirty="0"/>
              <a:t>: </a:t>
            </a:r>
            <a:r>
              <a:rPr lang="en-GB" sz="2000" b="1" dirty="0" smtClean="0"/>
              <a:t>Employee attitudes</a:t>
            </a:r>
          </a:p>
          <a:p>
            <a:pPr marL="536575" indent="-536575">
              <a:buAutoNum type="arabicPeriod"/>
            </a:pPr>
            <a:r>
              <a:rPr lang="en-GB" sz="2000" b="1" dirty="0"/>
              <a:t>Goals and </a:t>
            </a:r>
            <a:r>
              <a:rPr lang="en-GB" sz="2000" b="1" dirty="0" smtClean="0"/>
              <a:t>employees´ assessment </a:t>
            </a:r>
            <a:r>
              <a:rPr lang="en-GB" sz="2000" b="1" dirty="0"/>
              <a:t>of measures </a:t>
            </a:r>
            <a:endParaRPr lang="en-GB" sz="2000" b="1" dirty="0" smtClean="0"/>
          </a:p>
          <a:p>
            <a:pPr marL="536575" indent="-536575">
              <a:buAutoNum type="arabicPeriod"/>
            </a:pPr>
            <a:r>
              <a:rPr lang="en-GB" sz="2000" b="1" dirty="0" smtClean="0"/>
              <a:t>Conclusion </a:t>
            </a:r>
            <a:r>
              <a:rPr lang="en-GB" sz="2000" b="1" dirty="0"/>
              <a:t>/ summary</a:t>
            </a:r>
            <a:r>
              <a:rPr lang="de-DE" sz="2000" dirty="0"/>
              <a:t> 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</a:t>
            </a:r>
            <a:endParaRPr lang="en-GB" b="1" dirty="0" smtClean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1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 smtClean="0"/>
              <a:t>5. </a:t>
            </a:r>
            <a:r>
              <a:rPr lang="en-GB" sz="2400" b="1" dirty="0" smtClean="0"/>
              <a:t>Current Arrangements: </a:t>
            </a:r>
            <a:r>
              <a:rPr lang="en-GB" sz="2400" b="1" dirty="0"/>
              <a:t>Employee attitudes (</a:t>
            </a:r>
            <a:r>
              <a:rPr lang="en-GB" sz="2400" b="1" dirty="0" smtClean="0"/>
              <a:t>3/4)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DE" sz="800" dirty="0" smtClean="0"/>
          </a:p>
          <a:p>
            <a:pPr lvl="1"/>
            <a:r>
              <a:rPr lang="en-GB" sz="2000" b="1" dirty="0" smtClean="0"/>
              <a:t>Presentism</a:t>
            </a:r>
            <a:r>
              <a:rPr lang="en-GB" sz="2000" b="1" dirty="0"/>
              <a:t>:</a:t>
            </a:r>
            <a:r>
              <a:rPr lang="en-GB" sz="2000" dirty="0"/>
              <a:t> </a:t>
            </a:r>
            <a:r>
              <a:rPr lang="en-GB" sz="2000" dirty="0" smtClean="0"/>
              <a:t>Within the last year,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457200" lvl="1" indent="0">
              <a:buNone/>
            </a:pPr>
            <a:r>
              <a:rPr lang="en-GB" sz="2000" dirty="0" smtClean="0"/>
              <a:t>	- Nearly half </a:t>
            </a:r>
            <a:r>
              <a:rPr lang="en-GB" sz="1200" dirty="0" smtClean="0"/>
              <a:t>(47%) </a:t>
            </a:r>
            <a:r>
              <a:rPr lang="en-GB" sz="2000" dirty="0" smtClean="0"/>
              <a:t>of employees </a:t>
            </a:r>
            <a:r>
              <a:rPr lang="en-GB" sz="2000" dirty="0"/>
              <a:t>reported that </a:t>
            </a:r>
            <a:r>
              <a:rPr lang="en-GB" sz="2000" dirty="0" smtClean="0"/>
              <a:t>they </a:t>
            </a:r>
            <a:r>
              <a:rPr lang="en-GB" sz="2000" dirty="0">
                <a:solidFill>
                  <a:srgbClr val="00B050"/>
                </a:solidFill>
              </a:rPr>
              <a:t>held out until </a:t>
            </a:r>
            <a:r>
              <a:rPr lang="en-GB" sz="2000" dirty="0" smtClean="0">
                <a:solidFill>
                  <a:srgbClr val="00B050"/>
                </a:solidFill>
              </a:rPr>
              <a:t>	the </a:t>
            </a:r>
            <a:r>
              <a:rPr lang="en-GB" sz="2000" dirty="0">
                <a:solidFill>
                  <a:srgbClr val="00B050"/>
                </a:solidFill>
              </a:rPr>
              <a:t>weekend to recover from sickness </a:t>
            </a:r>
            <a:r>
              <a:rPr lang="en-GB" sz="2000" dirty="0"/>
              <a:t>at least </a:t>
            </a:r>
            <a:r>
              <a:rPr lang="en-GB" sz="2000" dirty="0" smtClean="0"/>
              <a:t>twice </a:t>
            </a:r>
          </a:p>
          <a:p>
            <a:pPr marL="457200" lvl="1" indent="0">
              <a:buNone/>
            </a:pPr>
            <a:r>
              <a:rPr lang="en-GB" sz="2000" dirty="0" smtClean="0"/>
              <a:t>	- Nearly </a:t>
            </a:r>
            <a:r>
              <a:rPr lang="en-GB" sz="2000" dirty="0"/>
              <a:t>half </a:t>
            </a:r>
            <a:r>
              <a:rPr lang="en-GB" sz="1200" dirty="0" smtClean="0"/>
              <a:t>(43%) </a:t>
            </a:r>
            <a:r>
              <a:rPr lang="en-GB" sz="2000" dirty="0" smtClean="0"/>
              <a:t>of employees </a:t>
            </a:r>
            <a:r>
              <a:rPr lang="en-GB" sz="2000" dirty="0">
                <a:solidFill>
                  <a:srgbClr val="00B050"/>
                </a:solidFill>
              </a:rPr>
              <a:t>went to work although they felt </a:t>
            </a:r>
            <a:r>
              <a:rPr lang="en-GB" sz="2000" dirty="0" smtClean="0">
                <a:solidFill>
                  <a:srgbClr val="00B050"/>
                </a:solidFill>
              </a:rPr>
              <a:t>	really </a:t>
            </a:r>
            <a:r>
              <a:rPr lang="en-GB" sz="2000" dirty="0">
                <a:solidFill>
                  <a:srgbClr val="00B050"/>
                </a:solidFill>
              </a:rPr>
              <a:t>sick</a:t>
            </a:r>
            <a:r>
              <a:rPr lang="en-GB" sz="2000" dirty="0"/>
              <a:t> at least </a:t>
            </a:r>
            <a:r>
              <a:rPr lang="en-GB" sz="2000" dirty="0" smtClean="0"/>
              <a:t>twice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b="1" dirty="0"/>
              <a:t>Health status:</a:t>
            </a:r>
            <a:r>
              <a:rPr lang="en-GB" sz="2000" dirty="0"/>
              <a:t> </a:t>
            </a:r>
            <a:r>
              <a:rPr lang="en-GB" sz="2000" dirty="0" smtClean="0"/>
              <a:t>Common U-shaped age pattern due to self-selection into the group of oldest workers 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3288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425755" cy="989012"/>
          </a:xfrm>
        </p:spPr>
        <p:txBody>
          <a:bodyPr/>
          <a:lstStyle/>
          <a:p>
            <a:r>
              <a:rPr lang="de-DE" sz="2400" b="1" dirty="0" smtClean="0"/>
              <a:t>5</a:t>
            </a:r>
            <a:r>
              <a:rPr lang="de-DE" sz="2400" b="1" dirty="0"/>
              <a:t>. </a:t>
            </a:r>
            <a:r>
              <a:rPr lang="en-GB" sz="2400" b="1" dirty="0"/>
              <a:t>Current Arrangements: Employee attitudes (</a:t>
            </a:r>
            <a:r>
              <a:rPr lang="en-GB" sz="2400" b="1" dirty="0" smtClean="0"/>
              <a:t>4/4)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2000" b="1" dirty="0" smtClean="0"/>
              <a:t>    Satisfaction </a:t>
            </a:r>
            <a:r>
              <a:rPr lang="en-GB" sz="2000" b="1" dirty="0"/>
              <a:t>with the solidarity model:</a:t>
            </a:r>
            <a:r>
              <a:rPr lang="en-GB" sz="2000" dirty="0"/>
              <a:t> </a:t>
            </a:r>
            <a:endParaRPr lang="en-GB" sz="2000" dirty="0" smtClean="0"/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For </a:t>
            </a:r>
            <a:r>
              <a:rPr lang="en-GB" sz="2000" dirty="0">
                <a:solidFill>
                  <a:srgbClr val="00B050"/>
                </a:solidFill>
              </a:rPr>
              <a:t>59% of employees it is absolutely OK and should be even </a:t>
            </a:r>
            <a:r>
              <a:rPr lang="en-GB" sz="2000" dirty="0" smtClean="0">
                <a:solidFill>
                  <a:srgbClr val="00B050"/>
                </a:solidFill>
              </a:rPr>
              <a:t>expanded further </a:t>
            </a:r>
            <a:r>
              <a:rPr lang="en-GB" sz="2000" dirty="0" smtClean="0"/>
              <a:t>that </a:t>
            </a:r>
            <a:r>
              <a:rPr lang="en-GB" sz="2000" dirty="0"/>
              <a:t>certain employees such as those being older, sicker, working in shifts or earn less are more taken into consideration by Bayer </a:t>
            </a:r>
            <a:endParaRPr lang="en-GB" sz="2000" dirty="0" smtClean="0"/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33 </a:t>
            </a:r>
            <a:r>
              <a:rPr lang="en-GB" sz="2000" dirty="0">
                <a:solidFill>
                  <a:srgbClr val="00B050"/>
                </a:solidFill>
              </a:rPr>
              <a:t>% of employees agree with that model but do not think it should be further </a:t>
            </a:r>
            <a:r>
              <a:rPr lang="en-GB" sz="2000" dirty="0" smtClean="0">
                <a:solidFill>
                  <a:srgbClr val="00B050"/>
                </a:solidFill>
              </a:rPr>
              <a:t>expanded</a:t>
            </a:r>
          </a:p>
          <a:p>
            <a:pPr lvl="1"/>
            <a:endParaRPr lang="en-GB" sz="2000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GB" sz="2000" dirty="0" smtClean="0">
                <a:solidFill>
                  <a:srgbClr val="00B050"/>
                </a:solidFill>
              </a:rPr>
              <a:t>     → 92</a:t>
            </a:r>
            <a:r>
              <a:rPr lang="en-GB" sz="2000" dirty="0">
                <a:solidFill>
                  <a:srgbClr val="00B050"/>
                </a:solidFill>
              </a:rPr>
              <a:t>% of all employees support the solidarity model</a:t>
            </a:r>
            <a:endParaRPr lang="de-DE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 smtClean="0"/>
              <a:t>6. </a:t>
            </a:r>
            <a:r>
              <a:rPr lang="en-GB" sz="2400" b="1" dirty="0"/>
              <a:t>Goals and </a:t>
            </a:r>
            <a:r>
              <a:rPr lang="en-GB" sz="2400" b="1" dirty="0" smtClean="0">
                <a:solidFill>
                  <a:schemeClr val="tx1"/>
                </a:solidFill>
              </a:rPr>
              <a:t>employees´ </a:t>
            </a:r>
            <a:r>
              <a:rPr lang="en-GB" sz="2400" b="1" dirty="0" smtClean="0"/>
              <a:t>assessments </a:t>
            </a:r>
            <a:r>
              <a:rPr lang="en-GB" sz="2400" b="1" dirty="0"/>
              <a:t>of </a:t>
            </a:r>
            <a:r>
              <a:rPr lang="en-GB" sz="2400" b="1" dirty="0" smtClean="0"/>
              <a:t>measures 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</a:t>
            </a:r>
            <a:r>
              <a:rPr lang="en-GB" sz="2000" dirty="0" smtClean="0"/>
              <a:t>wo </a:t>
            </a:r>
            <a:r>
              <a:rPr lang="en-GB" sz="2000" dirty="0"/>
              <a:t>reasons to set up the programme “Working Life and Demography</a:t>
            </a:r>
            <a:r>
              <a:rPr lang="en-GB" sz="2000" dirty="0" smtClean="0"/>
              <a:t>”:</a:t>
            </a:r>
          </a:p>
          <a:p>
            <a:pPr lvl="1"/>
            <a:r>
              <a:rPr lang="en-GB" sz="2000" dirty="0" smtClean="0"/>
              <a:t>programme </a:t>
            </a:r>
            <a:r>
              <a:rPr lang="en-GB" sz="2000" dirty="0"/>
              <a:t>aims at self-determination of employees to be able to cope with the different phases of burdens that occur in ones </a:t>
            </a:r>
            <a:r>
              <a:rPr lang="en-GB" sz="2000" dirty="0" smtClean="0"/>
              <a:t>life</a:t>
            </a:r>
          </a:p>
          <a:p>
            <a:pPr lvl="1"/>
            <a:r>
              <a:rPr lang="en-GB" sz="2000" dirty="0" smtClean="0"/>
              <a:t>due </a:t>
            </a:r>
            <a:r>
              <a:rPr lang="en-GB" sz="2000" dirty="0"/>
              <a:t>to increasing </a:t>
            </a:r>
            <a:r>
              <a:rPr lang="en-GB" sz="2000" dirty="0" smtClean="0"/>
              <a:t>statutory </a:t>
            </a:r>
            <a:r>
              <a:rPr lang="en-GB" sz="2000" dirty="0"/>
              <a:t>retirement age, </a:t>
            </a:r>
            <a:r>
              <a:rPr lang="en-GB" sz="2000" dirty="0" smtClean="0"/>
              <a:t>programme aims </a:t>
            </a:r>
            <a:r>
              <a:rPr lang="en-GB" sz="2000" dirty="0"/>
              <a:t>at supporting employees to </a:t>
            </a:r>
            <a:r>
              <a:rPr lang="en-GB" sz="2000" dirty="0" smtClean="0"/>
              <a:t>work </a:t>
            </a:r>
            <a:r>
              <a:rPr lang="en-GB" sz="2000" dirty="0"/>
              <a:t>as healthy as </a:t>
            </a:r>
            <a:r>
              <a:rPr lang="en-GB" sz="2000" dirty="0" smtClean="0"/>
              <a:t>possible</a:t>
            </a:r>
          </a:p>
          <a:p>
            <a:pPr marL="457200" lvl="1" indent="-457200">
              <a:buFont typeface="Wingdings" charset="2"/>
              <a:buChar char="§"/>
            </a:pPr>
            <a:r>
              <a:rPr lang="en-GB" sz="2000" dirty="0" smtClean="0"/>
              <a:t>Employee surveys </a:t>
            </a:r>
            <a:r>
              <a:rPr lang="en-GB" sz="2000" dirty="0"/>
              <a:t>in general confirm the approach of Bayer</a:t>
            </a:r>
            <a:r>
              <a:rPr lang="de-DE" sz="2000" dirty="0"/>
              <a:t> </a:t>
            </a:r>
            <a:r>
              <a:rPr lang="de-DE" sz="2000" dirty="0" smtClean="0"/>
              <a:t>    </a:t>
            </a:r>
            <a:r>
              <a:rPr lang="de-DE" sz="1200" dirty="0" smtClean="0"/>
              <a:t>(</a:t>
            </a:r>
            <a:r>
              <a:rPr lang="de-DE" sz="1200" dirty="0" err="1" smtClean="0"/>
              <a:t>source</a:t>
            </a:r>
            <a:r>
              <a:rPr lang="de-DE" sz="1200" dirty="0" smtClean="0"/>
              <a:t>: </a:t>
            </a:r>
            <a:r>
              <a:rPr lang="en-GB" sz="1200" dirty="0" smtClean="0"/>
              <a:t>head </a:t>
            </a:r>
            <a:r>
              <a:rPr lang="en-GB" sz="1200" dirty="0"/>
              <a:t>of the employee </a:t>
            </a:r>
            <a:r>
              <a:rPr lang="en-GB" sz="1200" dirty="0" smtClean="0"/>
              <a:t>representation)</a:t>
            </a:r>
          </a:p>
          <a:p>
            <a:pPr marL="457200" lvl="1" indent="-457200">
              <a:buFont typeface="Wingdings" charset="2"/>
              <a:buChar char="§"/>
            </a:pPr>
            <a:r>
              <a:rPr lang="en-GB" sz="2000" dirty="0" smtClean="0"/>
              <a:t>Too </a:t>
            </a:r>
            <a:r>
              <a:rPr lang="en-GB" sz="2000" dirty="0"/>
              <a:t>early and </a:t>
            </a:r>
            <a:r>
              <a:rPr lang="en-GB" sz="2000" dirty="0" smtClean="0"/>
              <a:t>too </a:t>
            </a:r>
            <a:r>
              <a:rPr lang="en-GB" sz="2000" dirty="0"/>
              <a:t>hard to answer whether Bayer has reached its </a:t>
            </a:r>
            <a:r>
              <a:rPr lang="en-GB" sz="2000" dirty="0" smtClean="0"/>
              <a:t>goals, but “right track” </a:t>
            </a:r>
            <a:r>
              <a:rPr lang="en-GB" sz="1200" dirty="0" smtClean="0"/>
              <a:t>(HR</a:t>
            </a:r>
            <a:r>
              <a:rPr lang="en-GB" sz="1200" dirty="0"/>
              <a:t>-leader of </a:t>
            </a:r>
            <a:r>
              <a:rPr lang="en-GB" sz="1200" dirty="0" smtClean="0"/>
              <a:t>Germany)</a:t>
            </a:r>
            <a:endParaRPr lang="de-DE" sz="1200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151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353747" cy="989012"/>
          </a:xfrm>
        </p:spPr>
        <p:txBody>
          <a:bodyPr/>
          <a:lstStyle/>
          <a:p>
            <a:r>
              <a:rPr lang="de-DE" sz="2400" b="1" dirty="0"/>
              <a:t>7</a:t>
            </a:r>
            <a:r>
              <a:rPr lang="de-DE" sz="2400" b="1" dirty="0" smtClean="0"/>
              <a:t>. </a:t>
            </a:r>
            <a:r>
              <a:rPr lang="en-GB" sz="2400" b="1" dirty="0"/>
              <a:t>Conclusion / </a:t>
            </a:r>
            <a:r>
              <a:rPr lang="en-GB" sz="2400" b="1" dirty="0" smtClean="0"/>
              <a:t>summary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§"/>
            </a:pPr>
            <a:r>
              <a:rPr lang="en-GB" sz="2000" b="1" dirty="0" smtClean="0"/>
              <a:t>Approach</a:t>
            </a:r>
            <a:r>
              <a:rPr lang="en-GB" sz="2000" b="1" dirty="0"/>
              <a:t>: </a:t>
            </a:r>
            <a:r>
              <a:rPr lang="en-GB" sz="2000" dirty="0" smtClean="0"/>
              <a:t>Bayer </a:t>
            </a:r>
            <a:r>
              <a:rPr lang="en-GB" sz="2000" dirty="0"/>
              <a:t>has installed a programme </a:t>
            </a:r>
            <a:r>
              <a:rPr lang="en-GB" sz="2000" dirty="0" smtClean="0"/>
              <a:t>reaching </a:t>
            </a:r>
            <a:r>
              <a:rPr lang="en-GB" sz="2000" dirty="0"/>
              <a:t>far beyond the </a:t>
            </a:r>
            <a:r>
              <a:rPr lang="en-GB" sz="2000" dirty="0" smtClean="0"/>
              <a:t>collective agreements</a:t>
            </a:r>
            <a:r>
              <a:rPr lang="en-GB" sz="2000" dirty="0"/>
              <a:t>. The implementation of the programme was supported </a:t>
            </a:r>
            <a:r>
              <a:rPr lang="en-GB" sz="2000" dirty="0" smtClean="0"/>
              <a:t>by </a:t>
            </a:r>
            <a:r>
              <a:rPr lang="en-GB" sz="2000" dirty="0"/>
              <a:t>the management board and the employee representation</a:t>
            </a:r>
            <a:r>
              <a:rPr lang="en-GB" sz="2000" dirty="0" smtClean="0"/>
              <a:t>.</a:t>
            </a:r>
          </a:p>
          <a:p>
            <a:pPr lvl="0">
              <a:buFont typeface="Wingdings" charset="2"/>
              <a:buChar char="§"/>
            </a:pPr>
            <a:endParaRPr lang="de-DE" sz="2000" dirty="0"/>
          </a:p>
          <a:p>
            <a:pPr lvl="0"/>
            <a:r>
              <a:rPr lang="en-GB" sz="2000" b="1" dirty="0" smtClean="0"/>
              <a:t>Goals</a:t>
            </a:r>
            <a:r>
              <a:rPr lang="en-GB" sz="2000" b="1" dirty="0"/>
              <a:t>:</a:t>
            </a:r>
            <a:r>
              <a:rPr lang="en-GB" sz="2000" dirty="0"/>
              <a:t> </a:t>
            </a:r>
            <a:r>
              <a:rPr lang="en-GB" sz="2000" dirty="0" smtClean="0"/>
              <a:t>For </a:t>
            </a:r>
            <a:r>
              <a:rPr lang="en-GB" sz="2000" dirty="0"/>
              <a:t>Bayer it is </a:t>
            </a:r>
            <a:r>
              <a:rPr lang="en-GB" sz="2000" dirty="0" smtClean="0"/>
              <a:t>important </a:t>
            </a:r>
            <a:r>
              <a:rPr lang="en-GB" sz="2000" dirty="0"/>
              <a:t>to enable employees to work until statutory retirement age as employees still retire some years </a:t>
            </a:r>
            <a:r>
              <a:rPr lang="en-GB" sz="2000" dirty="0" smtClean="0"/>
              <a:t>earlier. Thus</a:t>
            </a:r>
            <a:r>
              <a:rPr lang="en-GB" sz="2000" dirty="0"/>
              <a:t>, </a:t>
            </a:r>
            <a:r>
              <a:rPr lang="en-GB" sz="2000" dirty="0" smtClean="0"/>
              <a:t>the various schemes aim </a:t>
            </a:r>
            <a:r>
              <a:rPr lang="en-GB" sz="2000" dirty="0"/>
              <a:t>at </a:t>
            </a:r>
            <a:r>
              <a:rPr lang="en-GB" sz="2000" dirty="0" smtClean="0"/>
              <a:t>higher employability</a:t>
            </a:r>
            <a:r>
              <a:rPr lang="de-DE" sz="2000" dirty="0" smtClean="0"/>
              <a:t>.</a:t>
            </a:r>
          </a:p>
          <a:p>
            <a:pPr lvl="0"/>
            <a:endParaRPr lang="de-DE" sz="2000" dirty="0" smtClean="0"/>
          </a:p>
          <a:p>
            <a:r>
              <a:rPr lang="en-GB" sz="2000" b="1" dirty="0"/>
              <a:t>Acceptance by employees:</a:t>
            </a:r>
            <a:r>
              <a:rPr lang="en-GB" sz="2000" dirty="0"/>
              <a:t> The general approach of Bayer, especially the solidarity model, is highly agreed upon by employees (according to surveys)</a:t>
            </a:r>
          </a:p>
          <a:p>
            <a:pPr lvl="0"/>
            <a:endParaRPr lang="de-DE" sz="2000" dirty="0"/>
          </a:p>
          <a:p>
            <a:endParaRPr lang="de-DE" sz="2000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0"/>
            <a:endParaRPr lang="de-DE" sz="2000" dirty="0"/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6567155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6470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65213"/>
            <a:ext cx="8497763" cy="989012"/>
          </a:xfrm>
        </p:spPr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   </a:t>
            </a:r>
            <a:r>
              <a:rPr lang="de-DE" sz="2400" b="1" dirty="0"/>
              <a:t>Deutsche </a:t>
            </a:r>
            <a:r>
              <a:rPr lang="de-DE" sz="2400" b="1" dirty="0" smtClean="0"/>
              <a:t>Post/DHL                                                    </a:t>
            </a:r>
            <a:r>
              <a:rPr lang="de-DE" sz="1200" b="1" dirty="0" smtClean="0"/>
              <a:t>(Interviews </a:t>
            </a:r>
            <a:r>
              <a:rPr lang="de-DE" sz="1200" b="1" dirty="0" err="1" smtClean="0"/>
              <a:t>yesterday</a:t>
            </a:r>
            <a:r>
              <a:rPr lang="de-DE" sz="1200" b="1" dirty="0"/>
              <a:t> </a:t>
            </a:r>
            <a:r>
              <a:rPr lang="de-DE" sz="1200" b="1" dirty="0" err="1" smtClean="0"/>
              <a:t>postponed</a:t>
            </a:r>
            <a:r>
              <a:rPr lang="de-DE" sz="1200" b="1" dirty="0" smtClean="0"/>
              <a:t>, </a:t>
            </a:r>
            <a:r>
              <a:rPr lang="de-DE" sz="1200" b="1" dirty="0" err="1" smtClean="0"/>
              <a:t>information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based</a:t>
            </a:r>
            <a:r>
              <a:rPr lang="de-DE" sz="1200" b="1" dirty="0" smtClean="0"/>
              <a:t> on </a:t>
            </a:r>
            <a:r>
              <a:rPr lang="de-DE" sz="1200" b="1" dirty="0" err="1" smtClean="0"/>
              <a:t>preliminary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information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provided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by</a:t>
            </a:r>
            <a:r>
              <a:rPr lang="de-DE" sz="1200" b="1" dirty="0" smtClean="0"/>
              <a:t> Deutsche Post/DHL)</a:t>
            </a:r>
            <a:br>
              <a:rPr lang="de-DE" sz="12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1. Old-</a:t>
            </a:r>
            <a:r>
              <a:rPr lang="de-DE" sz="2400" b="1" dirty="0" err="1" smtClean="0"/>
              <a:t>age</a:t>
            </a:r>
            <a:r>
              <a:rPr lang="de-DE" sz="2400" b="1" dirty="0" smtClean="0"/>
              <a:t> </a:t>
            </a:r>
            <a:r>
              <a:rPr lang="de-DE" sz="2400" b="1" dirty="0" err="1"/>
              <a:t>part</a:t>
            </a:r>
            <a:r>
              <a:rPr lang="de-DE" sz="2400" b="1" dirty="0"/>
              <a:t>-time </a:t>
            </a:r>
            <a:r>
              <a:rPr lang="de-DE" sz="2400" b="1" dirty="0" err="1"/>
              <a:t>scheme</a:t>
            </a:r>
            <a:r>
              <a:rPr lang="de-DE" sz="2400" b="1" dirty="0"/>
              <a:t> </a:t>
            </a:r>
            <a:br>
              <a:rPr lang="de-DE" sz="2400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Old-</a:t>
            </a:r>
            <a:r>
              <a:rPr lang="de-DE" sz="2000" dirty="0" err="1" smtClean="0"/>
              <a:t>age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-time: </a:t>
            </a:r>
            <a:r>
              <a:rPr lang="de-DE" sz="2000" dirty="0" err="1"/>
              <a:t>Reduction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working</a:t>
            </a:r>
            <a:r>
              <a:rPr lang="de-DE" sz="2000" dirty="0"/>
              <a:t> time </a:t>
            </a:r>
            <a:r>
              <a:rPr lang="de-DE" sz="2000" dirty="0" err="1"/>
              <a:t>to</a:t>
            </a:r>
            <a:r>
              <a:rPr lang="de-DE" sz="2000" dirty="0"/>
              <a:t> 50%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normal </a:t>
            </a:r>
            <a:r>
              <a:rPr lang="de-DE" sz="2000" dirty="0" err="1"/>
              <a:t>working</a:t>
            </a:r>
            <a:r>
              <a:rPr lang="de-DE" sz="2000" dirty="0"/>
              <a:t> time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between</a:t>
            </a:r>
            <a:r>
              <a:rPr lang="de-DE" sz="2000" dirty="0"/>
              <a:t> 79% </a:t>
            </a:r>
            <a:r>
              <a:rPr lang="de-DE" sz="2000" dirty="0" err="1"/>
              <a:t>and</a:t>
            </a:r>
            <a:r>
              <a:rPr lang="de-DE" sz="2000" dirty="0"/>
              <a:t> 87%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previous</a:t>
            </a:r>
            <a:r>
              <a:rPr lang="de-DE" sz="2000" dirty="0"/>
              <a:t> wage (</a:t>
            </a:r>
            <a:r>
              <a:rPr lang="de-DE" sz="2000" dirty="0" err="1"/>
              <a:t>higher</a:t>
            </a:r>
            <a:r>
              <a:rPr lang="de-DE" sz="2000" dirty="0"/>
              <a:t> </a:t>
            </a:r>
            <a:r>
              <a:rPr lang="de-DE" sz="2000" dirty="0" err="1"/>
              <a:t>percentages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low-earners</a:t>
            </a:r>
            <a:r>
              <a:rPr lang="de-DE" sz="2000" dirty="0" smtClean="0"/>
              <a:t>).</a:t>
            </a:r>
          </a:p>
          <a:p>
            <a:r>
              <a:rPr lang="de-DE" sz="2000" dirty="0" smtClean="0"/>
              <a:t>Can e.g.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used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six</a:t>
            </a:r>
            <a:r>
              <a:rPr lang="de-DE" sz="2000" dirty="0" smtClean="0"/>
              <a:t> </a:t>
            </a:r>
            <a:r>
              <a:rPr lang="de-DE" sz="2000" dirty="0" err="1" smtClean="0"/>
              <a:t>years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then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prior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official</a:t>
            </a:r>
            <a:r>
              <a:rPr lang="de-DE" sz="2000" dirty="0" smtClean="0"/>
              <a:t> </a:t>
            </a:r>
            <a:r>
              <a:rPr lang="de-DE" sz="2000" dirty="0" err="1" smtClean="0"/>
              <a:t>retirement</a:t>
            </a:r>
            <a:r>
              <a:rPr lang="de-DE" sz="2000" dirty="0" smtClean="0"/>
              <a:t> </a:t>
            </a:r>
            <a:r>
              <a:rPr lang="de-DE" sz="2000" dirty="0" err="1" smtClean="0"/>
              <a:t>paid</a:t>
            </a:r>
            <a:r>
              <a:rPr lang="de-DE" sz="2000" dirty="0" smtClean="0"/>
              <a:t> </a:t>
            </a:r>
            <a:r>
              <a:rPr lang="de-DE" sz="2000" dirty="0" err="1" smtClean="0"/>
              <a:t>leave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 due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savings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time </a:t>
            </a:r>
            <a:r>
              <a:rPr lang="de-DE" sz="2000" dirty="0" err="1" smtClean="0"/>
              <a:t>account</a:t>
            </a:r>
            <a:endParaRPr lang="de-DE" sz="2000" dirty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792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   Deutsche Post/DHL</a:t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000" dirty="0"/>
          </a:p>
          <a:p>
            <a:r>
              <a:rPr lang="de-DE" sz="2000" dirty="0" smtClean="0"/>
              <a:t>Background</a:t>
            </a:r>
            <a:r>
              <a:rPr lang="de-DE" sz="2000" dirty="0"/>
              <a:t>: A high </a:t>
            </a:r>
            <a:r>
              <a:rPr lang="de-DE" sz="2000" dirty="0" err="1"/>
              <a:t>share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r>
              <a:rPr lang="de-DE" sz="2000" dirty="0"/>
              <a:t>, </a:t>
            </a:r>
            <a:r>
              <a:rPr lang="de-DE" sz="2000" dirty="0" err="1"/>
              <a:t>especially</a:t>
            </a:r>
            <a:r>
              <a:rPr lang="de-DE" sz="2000" dirty="0"/>
              <a:t> </a:t>
            </a:r>
            <a:r>
              <a:rPr lang="de-DE" sz="2000" dirty="0" err="1"/>
              <a:t>those</a:t>
            </a:r>
            <a:r>
              <a:rPr lang="de-DE" sz="2000" dirty="0"/>
              <a:t> </a:t>
            </a:r>
            <a:r>
              <a:rPr lang="de-DE" sz="2000" dirty="0" err="1"/>
              <a:t>delivering</a:t>
            </a:r>
            <a:r>
              <a:rPr lang="de-DE" sz="2000" dirty="0"/>
              <a:t> mail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parcels</a:t>
            </a:r>
            <a:r>
              <a:rPr lang="de-DE" sz="2000" dirty="0"/>
              <a:t>, </a:t>
            </a:r>
            <a:r>
              <a:rPr lang="de-DE" sz="2000" dirty="0" err="1"/>
              <a:t>suspects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unable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legal </a:t>
            </a:r>
            <a:r>
              <a:rPr lang="de-DE" sz="2000" dirty="0" err="1"/>
              <a:t>retirement</a:t>
            </a:r>
            <a:r>
              <a:rPr lang="de-DE" sz="2000" dirty="0"/>
              <a:t> </a:t>
            </a:r>
            <a:r>
              <a:rPr lang="de-DE" sz="2000" dirty="0" err="1"/>
              <a:t>age</a:t>
            </a:r>
            <a:r>
              <a:rPr lang="de-DE" sz="2000" dirty="0"/>
              <a:t>: Mail / </a:t>
            </a:r>
            <a:r>
              <a:rPr lang="de-DE" sz="2000" dirty="0" err="1"/>
              <a:t>parcels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heavy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weather</a:t>
            </a:r>
            <a:r>
              <a:rPr lang="de-DE" sz="2000" dirty="0"/>
              <a:t> </a:t>
            </a:r>
            <a:r>
              <a:rPr lang="de-DE" sz="2000" dirty="0" err="1"/>
              <a:t>conditions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unfavourable</a:t>
            </a:r>
            <a:r>
              <a:rPr lang="de-DE" sz="2000" dirty="0"/>
              <a:t> (e.g. </a:t>
            </a:r>
            <a:r>
              <a:rPr lang="de-DE" sz="2000" dirty="0" err="1"/>
              <a:t>snow</a:t>
            </a:r>
            <a:r>
              <a:rPr lang="de-DE" sz="2000" dirty="0"/>
              <a:t>). Programme </a:t>
            </a:r>
            <a:r>
              <a:rPr lang="de-DE" sz="2000" dirty="0" err="1"/>
              <a:t>focused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80 000 </a:t>
            </a:r>
            <a:r>
              <a:rPr lang="de-DE" sz="2000" dirty="0" err="1"/>
              <a:t>mailmen</a:t>
            </a:r>
            <a:r>
              <a:rPr lang="de-DE" sz="2000" dirty="0" smtClean="0"/>
              <a:t>.</a:t>
            </a:r>
          </a:p>
          <a:p>
            <a:endParaRPr lang="de-DE" sz="2000" dirty="0"/>
          </a:p>
          <a:p>
            <a:r>
              <a:rPr lang="de-DE" sz="2000" dirty="0"/>
              <a:t>Motivation: 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shift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younger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- „</a:t>
            </a:r>
            <a:r>
              <a:rPr lang="de-DE" sz="2000" dirty="0" err="1"/>
              <a:t>Especially</a:t>
            </a:r>
            <a:r>
              <a:rPr lang="de-DE" sz="2000" dirty="0"/>
              <a:t> </a:t>
            </a:r>
            <a:r>
              <a:rPr lang="de-DE" sz="2000" dirty="0" err="1"/>
              <a:t>older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r>
              <a:rPr lang="de-DE" sz="2000" dirty="0"/>
              <a:t> </a:t>
            </a:r>
            <a:r>
              <a:rPr lang="de-DE" sz="2000" dirty="0" err="1"/>
              <a:t>want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continue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yet</a:t>
            </a:r>
            <a:r>
              <a:rPr lang="de-DE" sz="2000" dirty="0"/>
              <a:t> </a:t>
            </a:r>
            <a:r>
              <a:rPr lang="de-DE" sz="2000" dirty="0" err="1"/>
              <a:t>want</a:t>
            </a:r>
            <a:r>
              <a:rPr lang="de-DE" sz="2000" dirty="0"/>
              <a:t> 	  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reduce</a:t>
            </a:r>
            <a:r>
              <a:rPr lang="de-DE" sz="2000" dirty="0"/>
              <a:t> </a:t>
            </a:r>
            <a:r>
              <a:rPr lang="de-DE" sz="2000" dirty="0" err="1"/>
              <a:t>weekly</a:t>
            </a:r>
            <a:r>
              <a:rPr lang="de-DE" sz="2000" dirty="0"/>
              <a:t> </a:t>
            </a:r>
            <a:r>
              <a:rPr lang="de-DE" sz="2000" dirty="0" err="1"/>
              <a:t>working</a:t>
            </a:r>
            <a:r>
              <a:rPr lang="de-DE" sz="2000" dirty="0"/>
              <a:t> </a:t>
            </a:r>
            <a:r>
              <a:rPr lang="de-DE" sz="2000" dirty="0" err="1"/>
              <a:t>hours</a:t>
            </a:r>
            <a:r>
              <a:rPr lang="de-DE" sz="2000" dirty="0"/>
              <a:t>“ (</a:t>
            </a:r>
            <a:r>
              <a:rPr lang="de-DE" sz="2000" dirty="0" err="1"/>
              <a:t>company</a:t>
            </a:r>
            <a:r>
              <a:rPr lang="de-DE" sz="2000" dirty="0"/>
              <a:t> </a:t>
            </a:r>
            <a:r>
              <a:rPr lang="de-DE" sz="2000" dirty="0" err="1"/>
              <a:t>statement</a:t>
            </a:r>
            <a:r>
              <a:rPr lang="de-DE" sz="2000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406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   </a:t>
            </a:r>
            <a:r>
              <a:rPr lang="de-DE" sz="2400" b="1" dirty="0"/>
              <a:t>Deutsche </a:t>
            </a:r>
            <a:r>
              <a:rPr lang="de-DE" sz="2400" b="1" dirty="0" smtClean="0"/>
              <a:t>Post/DHL</a:t>
            </a:r>
            <a:r>
              <a:rPr lang="de-DE" sz="2400" b="1" dirty="0"/>
              <a:t/>
            </a:r>
            <a:br>
              <a:rPr lang="de-DE" sz="2400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Formal </a:t>
            </a:r>
            <a:r>
              <a:rPr lang="de-DE" sz="2000" dirty="0" err="1" smtClean="0"/>
              <a:t>preconditions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000" dirty="0" smtClean="0"/>
              <a:t>After </a:t>
            </a:r>
            <a:r>
              <a:rPr lang="de-DE" sz="2000" dirty="0"/>
              <a:t>6 </a:t>
            </a:r>
            <a:r>
              <a:rPr lang="de-DE" sz="2000" dirty="0" err="1"/>
              <a:t>years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earlier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legal </a:t>
            </a:r>
            <a:r>
              <a:rPr lang="de-DE" sz="2000" dirty="0" err="1"/>
              <a:t>retirement</a:t>
            </a:r>
            <a:r>
              <a:rPr lang="de-DE" sz="2000" dirty="0"/>
              <a:t> </a:t>
            </a:r>
            <a:r>
              <a:rPr lang="de-DE" sz="2000" dirty="0" err="1"/>
              <a:t>age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reached</a:t>
            </a:r>
            <a:r>
              <a:rPr lang="de-DE" sz="2000" dirty="0" smtClean="0"/>
              <a:t> </a:t>
            </a:r>
          </a:p>
          <a:p>
            <a:r>
              <a:rPr lang="de-DE" sz="2000" dirty="0" smtClean="0"/>
              <a:t>A </a:t>
            </a:r>
            <a:r>
              <a:rPr lang="de-DE" sz="2000" dirty="0" err="1" smtClean="0"/>
              <a:t>saved-up</a:t>
            </a:r>
            <a:r>
              <a:rPr lang="de-DE" sz="2000" dirty="0" smtClean="0"/>
              <a:t> ‚Value </a:t>
            </a:r>
            <a:r>
              <a:rPr lang="de-DE" sz="2000" dirty="0" err="1"/>
              <a:t>Credit</a:t>
            </a:r>
            <a:r>
              <a:rPr lang="de-DE" sz="2000" dirty="0"/>
              <a:t>‘ </a:t>
            </a:r>
            <a:r>
              <a:rPr lang="de-DE" sz="2000" dirty="0" err="1"/>
              <a:t>of</a:t>
            </a:r>
            <a:r>
              <a:rPr lang="de-DE" sz="2000" dirty="0"/>
              <a:t> at least 55 </a:t>
            </a:r>
            <a:r>
              <a:rPr lang="de-DE" sz="2000" dirty="0" err="1"/>
              <a:t>points</a:t>
            </a:r>
            <a:r>
              <a:rPr lang="de-DE" sz="2000" dirty="0"/>
              <a:t> </a:t>
            </a:r>
            <a:r>
              <a:rPr lang="de-DE" sz="1200" dirty="0" smtClean="0"/>
              <a:t>(</a:t>
            </a:r>
            <a:r>
              <a:rPr lang="de-DE" sz="1200" dirty="0" err="1" smtClean="0"/>
              <a:t>e.g.with</a:t>
            </a:r>
            <a:r>
              <a:rPr lang="de-DE" sz="1200" dirty="0" smtClean="0"/>
              <a:t> </a:t>
            </a:r>
            <a:r>
              <a:rPr lang="de-DE" sz="1200" dirty="0" err="1"/>
              <a:t>parts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wage)</a:t>
            </a:r>
          </a:p>
          <a:p>
            <a:r>
              <a:rPr lang="de-DE" sz="2000" dirty="0" err="1" smtClean="0"/>
              <a:t>Tenure</a:t>
            </a:r>
            <a:r>
              <a:rPr lang="de-DE" sz="2000" dirty="0" smtClean="0"/>
              <a:t> </a:t>
            </a:r>
            <a:r>
              <a:rPr lang="de-DE" sz="2000" dirty="0" err="1"/>
              <a:t>of</a:t>
            </a:r>
            <a:r>
              <a:rPr lang="de-DE" sz="2000" dirty="0"/>
              <a:t> at least 5 </a:t>
            </a:r>
            <a:r>
              <a:rPr lang="de-DE" sz="2000" dirty="0" err="1"/>
              <a:t>years</a:t>
            </a:r>
            <a:endParaRPr lang="de-DE" sz="2000" dirty="0"/>
          </a:p>
          <a:p>
            <a:r>
              <a:rPr lang="de-DE" sz="2000" dirty="0" err="1" smtClean="0"/>
              <a:t>Unlimited</a:t>
            </a:r>
            <a:r>
              <a:rPr lang="de-DE" sz="2000" dirty="0" smtClean="0"/>
              <a:t> </a:t>
            </a:r>
            <a:r>
              <a:rPr lang="de-DE" sz="2000" dirty="0" err="1" smtClean="0"/>
              <a:t>employment</a:t>
            </a:r>
            <a:r>
              <a:rPr lang="de-DE" sz="2000" dirty="0" smtClean="0"/>
              <a:t> </a:t>
            </a:r>
            <a:r>
              <a:rPr lang="de-DE" sz="2000" dirty="0" err="1" smtClean="0"/>
              <a:t>contract</a:t>
            </a:r>
            <a:endParaRPr lang="de-DE" sz="2000" dirty="0" smtClean="0"/>
          </a:p>
          <a:p>
            <a:r>
              <a:rPr lang="de-DE" sz="2000" dirty="0" smtClean="0"/>
              <a:t>End </a:t>
            </a:r>
            <a:r>
              <a:rPr lang="de-DE" sz="2000" dirty="0"/>
              <a:t>(</a:t>
            </a:r>
            <a:r>
              <a:rPr lang="de-DE" sz="2000" dirty="0" err="1"/>
              <a:t>retirement</a:t>
            </a:r>
            <a:r>
              <a:rPr lang="de-DE" sz="2000" dirty="0"/>
              <a:t>) </a:t>
            </a:r>
            <a:r>
              <a:rPr lang="de-DE" sz="2000" dirty="0" err="1" smtClean="0"/>
              <a:t>laid</a:t>
            </a:r>
            <a:r>
              <a:rPr lang="de-DE" sz="2000" dirty="0" smtClean="0"/>
              <a:t> down </a:t>
            </a: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 smtClean="0"/>
              <a:t>contract</a:t>
            </a:r>
            <a:endParaRPr lang="de-DE" sz="2000" dirty="0" smtClean="0"/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Non-formal </a:t>
            </a:r>
            <a:r>
              <a:rPr lang="de-DE" sz="2000" dirty="0" err="1" smtClean="0"/>
              <a:t>precondition</a:t>
            </a: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000" dirty="0" smtClean="0"/>
              <a:t>Deutsche Post </a:t>
            </a:r>
            <a:r>
              <a:rPr lang="de-DE" sz="2000" dirty="0" err="1" smtClean="0"/>
              <a:t>points</a:t>
            </a:r>
            <a:r>
              <a:rPr lang="de-DE" sz="2000" dirty="0" smtClean="0"/>
              <a:t> out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putting</a:t>
            </a:r>
            <a:r>
              <a:rPr lang="de-DE" sz="2000" dirty="0" smtClean="0"/>
              <a:t> such </a:t>
            </a:r>
            <a:r>
              <a:rPr lang="de-DE" sz="2000" dirty="0" err="1" smtClean="0"/>
              <a:t>models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very</a:t>
            </a:r>
            <a:r>
              <a:rPr lang="de-DE" sz="2000" dirty="0" smtClean="0"/>
              <a:t> </a:t>
            </a:r>
            <a:r>
              <a:rPr lang="de-DE" sz="2000" dirty="0" err="1" smtClean="0"/>
              <a:t>complicated</a:t>
            </a:r>
            <a:r>
              <a:rPr lang="de-DE" sz="2000" dirty="0" smtClean="0"/>
              <a:t>, </a:t>
            </a:r>
            <a:r>
              <a:rPr lang="de-DE" sz="2000" dirty="0" err="1" smtClean="0"/>
              <a:t>given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large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affected</a:t>
            </a:r>
            <a:r>
              <a:rPr lang="de-DE" sz="2000" dirty="0" smtClean="0"/>
              <a:t> </a:t>
            </a:r>
            <a:r>
              <a:rPr lang="de-DE" sz="2000" dirty="0" err="1" smtClean="0"/>
              <a:t>actors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advise</a:t>
            </a:r>
            <a:r>
              <a:rPr lang="de-DE" sz="2000" dirty="0" smtClean="0"/>
              <a:t> </a:t>
            </a:r>
            <a:r>
              <a:rPr lang="de-DE" sz="2000" dirty="0" err="1" smtClean="0"/>
              <a:t>employees</a:t>
            </a: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/>
              <a:t>		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316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   </a:t>
            </a:r>
            <a:r>
              <a:rPr lang="de-DE" sz="2400" b="1" dirty="0"/>
              <a:t>Deutsche </a:t>
            </a:r>
            <a:r>
              <a:rPr lang="de-DE" sz="2400" b="1" dirty="0" smtClean="0"/>
              <a:t>Post/DHL</a:t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/>
              <a:t> </a:t>
            </a:r>
            <a:r>
              <a:rPr lang="de-DE" sz="2400" b="1" dirty="0" smtClean="0"/>
              <a:t>    2. Assessment</a:t>
            </a:r>
            <a:r>
              <a:rPr lang="de-DE" sz="2400" b="1" dirty="0"/>
              <a:t/>
            </a:r>
            <a:br>
              <a:rPr lang="de-DE" sz="2400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err="1" smtClean="0"/>
              <a:t>Funding</a:t>
            </a:r>
            <a:r>
              <a:rPr lang="de-DE" sz="2000" dirty="0" smtClean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Demography</a:t>
            </a:r>
            <a:r>
              <a:rPr lang="de-DE" sz="2000" dirty="0"/>
              <a:t> </a:t>
            </a:r>
            <a:r>
              <a:rPr lang="de-DE" sz="2000" dirty="0" err="1" smtClean="0"/>
              <a:t>fund</a:t>
            </a:r>
            <a:r>
              <a:rPr lang="de-DE" sz="2000" dirty="0" smtClean="0"/>
              <a:t> </a:t>
            </a:r>
            <a:r>
              <a:rPr lang="de-DE" sz="1200" dirty="0"/>
              <a:t>(</a:t>
            </a:r>
            <a:r>
              <a:rPr lang="de-DE" sz="1200" dirty="0" err="1"/>
              <a:t>annual</a:t>
            </a:r>
            <a:r>
              <a:rPr lang="de-DE" sz="1200" dirty="0"/>
              <a:t> </a:t>
            </a:r>
            <a:r>
              <a:rPr lang="de-DE" sz="1200" dirty="0" err="1" smtClean="0"/>
              <a:t>company</a:t>
            </a:r>
            <a:r>
              <a:rPr lang="de-DE" sz="1200" dirty="0" smtClean="0"/>
              <a:t> </a:t>
            </a:r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/>
              <a:t>of</a:t>
            </a:r>
            <a:r>
              <a:rPr lang="de-DE" sz="1200" dirty="0"/>
              <a:t> € 200 per </a:t>
            </a:r>
            <a:r>
              <a:rPr lang="de-DE" sz="1200" dirty="0" err="1"/>
              <a:t>year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full</a:t>
            </a:r>
            <a:r>
              <a:rPr lang="de-DE" sz="1200" dirty="0"/>
              <a:t>-time </a:t>
            </a:r>
            <a:r>
              <a:rPr lang="de-DE" sz="1200" dirty="0" err="1"/>
              <a:t>worker</a:t>
            </a:r>
            <a:r>
              <a:rPr lang="de-DE" sz="1200" dirty="0"/>
              <a:t>, 2013). Additional </a:t>
            </a:r>
            <a:r>
              <a:rPr lang="de-DE" sz="1200" dirty="0" err="1"/>
              <a:t>employer</a:t>
            </a:r>
            <a:r>
              <a:rPr lang="de-DE" sz="1200" dirty="0"/>
              <a:t> </a:t>
            </a:r>
            <a:r>
              <a:rPr lang="de-DE" sz="1200" dirty="0" err="1"/>
              <a:t>contributions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pension</a:t>
            </a:r>
            <a:r>
              <a:rPr lang="de-DE" sz="1200" dirty="0"/>
              <a:t> </a:t>
            </a:r>
            <a:r>
              <a:rPr lang="de-DE" sz="1200" dirty="0" err="1"/>
              <a:t>fund</a:t>
            </a:r>
            <a:r>
              <a:rPr lang="de-DE" sz="1200" dirty="0" smtClean="0"/>
              <a:t>.</a:t>
            </a:r>
            <a:endParaRPr lang="de-DE" sz="1200" dirty="0"/>
          </a:p>
          <a:p>
            <a:r>
              <a:rPr lang="de-DE" sz="2000" dirty="0" err="1"/>
              <a:t>Secondary</a:t>
            </a:r>
            <a:r>
              <a:rPr lang="de-DE" sz="2000" dirty="0"/>
              <a:t> </a:t>
            </a:r>
            <a:r>
              <a:rPr lang="de-DE" sz="2000" dirty="0" err="1"/>
              <a:t>employment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earnings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€ 450 </a:t>
            </a:r>
            <a:r>
              <a:rPr lang="de-DE" sz="2000" dirty="0" err="1" smtClean="0"/>
              <a:t>allowed</a:t>
            </a:r>
            <a:endParaRPr lang="de-DE" sz="2000" dirty="0"/>
          </a:p>
          <a:p>
            <a:r>
              <a:rPr lang="de-DE" sz="2000" dirty="0" err="1"/>
              <a:t>Usage</a:t>
            </a:r>
            <a:r>
              <a:rPr lang="de-DE" sz="2000" dirty="0"/>
              <a:t>: Old-</a:t>
            </a:r>
            <a:r>
              <a:rPr lang="de-DE" sz="2000" dirty="0" err="1"/>
              <a:t>age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-time: 3 </a:t>
            </a:r>
            <a:r>
              <a:rPr lang="de-DE" sz="2000" dirty="0" smtClean="0"/>
              <a:t>600 </a:t>
            </a:r>
            <a:r>
              <a:rPr lang="de-DE" sz="2000" dirty="0" err="1"/>
              <a:t>employees</a:t>
            </a:r>
            <a:r>
              <a:rPr lang="de-DE" sz="2000" dirty="0"/>
              <a:t> </a:t>
            </a:r>
            <a:r>
              <a:rPr lang="de-DE" sz="2000" dirty="0" smtClean="0"/>
              <a:t>(March 2016), </a:t>
            </a:r>
            <a:r>
              <a:rPr lang="de-DE" sz="2000" dirty="0" err="1">
                <a:solidFill>
                  <a:srgbClr val="00B050"/>
                </a:solidFill>
              </a:rPr>
              <a:t>mainly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those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with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physically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demanding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jobs</a:t>
            </a:r>
            <a:r>
              <a:rPr lang="de-DE" sz="2000" dirty="0" smtClean="0">
                <a:solidFill>
                  <a:srgbClr val="00B050"/>
                </a:solidFill>
              </a:rPr>
              <a:t>. </a:t>
            </a:r>
            <a:r>
              <a:rPr lang="de-DE" sz="2000" dirty="0" smtClean="0"/>
              <a:t>21 000 </a:t>
            </a:r>
            <a:r>
              <a:rPr lang="de-DE" sz="2000" dirty="0" err="1" smtClean="0"/>
              <a:t>employees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long</a:t>
            </a:r>
            <a:r>
              <a:rPr lang="de-DE" sz="2000" dirty="0" smtClean="0"/>
              <a:t>-term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time </a:t>
            </a:r>
            <a:r>
              <a:rPr lang="de-DE" sz="2000" dirty="0" err="1" smtClean="0"/>
              <a:t>account</a:t>
            </a:r>
            <a:r>
              <a:rPr lang="de-DE" sz="2000" dirty="0" smtClean="0"/>
              <a:t> </a:t>
            </a:r>
            <a:r>
              <a:rPr lang="de-DE" sz="1200" dirty="0" smtClean="0"/>
              <a:t>(incl. </a:t>
            </a:r>
            <a:r>
              <a:rPr lang="de-DE" sz="1200" dirty="0" err="1" smtClean="0"/>
              <a:t>younger</a:t>
            </a:r>
            <a:r>
              <a:rPr lang="de-DE" sz="1200" dirty="0" smtClean="0"/>
              <a:t> </a:t>
            </a:r>
            <a:r>
              <a:rPr lang="de-DE" sz="1200" dirty="0" err="1" smtClean="0"/>
              <a:t>workers</a:t>
            </a:r>
            <a:r>
              <a:rPr lang="de-DE" sz="1200" dirty="0" smtClean="0"/>
              <a:t>, </a:t>
            </a:r>
            <a:r>
              <a:rPr lang="de-DE" sz="1200" dirty="0" err="1" smtClean="0"/>
              <a:t>cohorts</a:t>
            </a:r>
            <a:r>
              <a:rPr lang="de-DE" sz="1200" dirty="0" smtClean="0"/>
              <a:t> </a:t>
            </a:r>
            <a:r>
              <a:rPr lang="de-DE" sz="1200" dirty="0" err="1" smtClean="0"/>
              <a:t>from</a:t>
            </a:r>
            <a:r>
              <a:rPr lang="de-DE" sz="1200" dirty="0" smtClean="0"/>
              <a:t> 1950 </a:t>
            </a:r>
            <a:r>
              <a:rPr lang="de-DE" sz="1200" dirty="0" err="1" smtClean="0"/>
              <a:t>to</a:t>
            </a:r>
            <a:r>
              <a:rPr lang="de-DE" sz="1200" dirty="0" smtClean="0"/>
              <a:t> 1995</a:t>
            </a:r>
          </a:p>
          <a:p>
            <a:r>
              <a:rPr lang="de-DE" sz="2000" dirty="0" smtClean="0"/>
              <a:t>90%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users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</a:t>
            </a:r>
            <a:r>
              <a:rPr lang="de-DE" sz="2000" dirty="0" smtClean="0"/>
              <a:t> mail </a:t>
            </a:r>
            <a:r>
              <a:rPr lang="de-DE" sz="2000" dirty="0" err="1" smtClean="0"/>
              <a:t>and</a:t>
            </a:r>
            <a:r>
              <a:rPr lang="de-DE" sz="2000" dirty="0" smtClean="0"/>
              <a:t>/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parcels</a:t>
            </a:r>
            <a:endParaRPr lang="de-DE" sz="2000" dirty="0"/>
          </a:p>
          <a:p>
            <a:r>
              <a:rPr lang="de-DE" sz="2000" dirty="0"/>
              <a:t>Old-</a:t>
            </a:r>
            <a:r>
              <a:rPr lang="de-DE" sz="2000" dirty="0" err="1"/>
              <a:t>age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-time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combined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a </a:t>
            </a:r>
            <a:r>
              <a:rPr lang="de-DE" sz="2000" dirty="0" err="1"/>
              <a:t>working</a:t>
            </a:r>
            <a:r>
              <a:rPr lang="de-DE" sz="2000" dirty="0"/>
              <a:t>-time </a:t>
            </a:r>
            <a:r>
              <a:rPr lang="de-DE" sz="2000" dirty="0" err="1"/>
              <a:t>savings</a:t>
            </a:r>
            <a:r>
              <a:rPr lang="de-DE" sz="2000" dirty="0"/>
              <a:t> </a:t>
            </a:r>
            <a:r>
              <a:rPr lang="de-DE" sz="2000" dirty="0" err="1"/>
              <a:t>account</a:t>
            </a:r>
            <a:r>
              <a:rPr lang="de-DE" sz="2000" dirty="0"/>
              <a:t>, so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a „</a:t>
            </a:r>
            <a:r>
              <a:rPr lang="de-DE" sz="2000" dirty="0" err="1"/>
              <a:t>release</a:t>
            </a:r>
            <a:r>
              <a:rPr lang="de-DE" sz="2000" dirty="0"/>
              <a:t> </a:t>
            </a:r>
            <a:r>
              <a:rPr lang="de-DE" sz="2000" dirty="0" err="1"/>
              <a:t>phase</a:t>
            </a:r>
            <a:r>
              <a:rPr lang="de-DE" sz="2000" dirty="0"/>
              <a:t>“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savings</a:t>
            </a:r>
            <a:r>
              <a:rPr lang="de-DE" sz="2000" dirty="0"/>
              <a:t> </a:t>
            </a:r>
            <a:r>
              <a:rPr lang="de-DE" sz="2000" dirty="0" err="1"/>
              <a:t>account</a:t>
            </a:r>
            <a:r>
              <a:rPr lang="de-DE" sz="2000" dirty="0"/>
              <a:t>, also </a:t>
            </a:r>
            <a:r>
              <a:rPr lang="de-DE" sz="2000" dirty="0" err="1"/>
              <a:t>old-age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-time </a:t>
            </a:r>
            <a:r>
              <a:rPr lang="de-DE" sz="2000" dirty="0" err="1"/>
              <a:t>workers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retire</a:t>
            </a:r>
            <a:r>
              <a:rPr lang="de-DE" sz="2000" dirty="0"/>
              <a:t> </a:t>
            </a:r>
            <a:r>
              <a:rPr lang="de-DE" sz="2000" dirty="0" err="1"/>
              <a:t>before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legal </a:t>
            </a:r>
            <a:r>
              <a:rPr lang="de-DE" sz="2000" dirty="0" err="1"/>
              <a:t>retirement</a:t>
            </a:r>
            <a:r>
              <a:rPr lang="de-DE" sz="2000" dirty="0"/>
              <a:t> </a:t>
            </a:r>
            <a:r>
              <a:rPr lang="de-DE" sz="2000" dirty="0" err="1" smtClean="0"/>
              <a:t>age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→ </a:t>
            </a:r>
            <a:r>
              <a:rPr lang="de-DE" sz="2000" dirty="0" err="1">
                <a:solidFill>
                  <a:srgbClr val="00B050"/>
                </a:solidFill>
              </a:rPr>
              <a:t>the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possibility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to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convert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parts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of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the</a:t>
            </a:r>
            <a:r>
              <a:rPr lang="de-DE" sz="2000" dirty="0">
                <a:solidFill>
                  <a:srgbClr val="00B050"/>
                </a:solidFill>
              </a:rPr>
              <a:t> wage </a:t>
            </a:r>
            <a:r>
              <a:rPr lang="de-DE" sz="2000" dirty="0" err="1">
                <a:solidFill>
                  <a:srgbClr val="00B050"/>
                </a:solidFill>
              </a:rPr>
              <a:t>into</a:t>
            </a:r>
            <a:r>
              <a:rPr lang="de-DE" sz="2000" dirty="0">
                <a:solidFill>
                  <a:srgbClr val="00B050"/>
                </a:solidFill>
              </a:rPr>
              <a:t> non-</a:t>
            </a:r>
            <a:r>
              <a:rPr lang="de-DE" sz="2000" dirty="0" err="1">
                <a:solidFill>
                  <a:srgbClr val="00B050"/>
                </a:solidFill>
              </a:rPr>
              <a:t>working</a:t>
            </a:r>
            <a:r>
              <a:rPr lang="de-DE" sz="2000" dirty="0">
                <a:solidFill>
                  <a:srgbClr val="00B050"/>
                </a:solidFill>
              </a:rPr>
              <a:t> time </a:t>
            </a:r>
            <a:r>
              <a:rPr lang="de-DE" sz="2000" dirty="0" smtClean="0">
                <a:solidFill>
                  <a:srgbClr val="00B050"/>
                </a:solidFill>
              </a:rPr>
              <a:t>    </a:t>
            </a:r>
            <a:r>
              <a:rPr lang="de-DE" sz="2000" dirty="0" err="1" smtClean="0">
                <a:solidFill>
                  <a:srgbClr val="00B050"/>
                </a:solidFill>
              </a:rPr>
              <a:t>could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reduce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labour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supply</a:t>
            </a:r>
            <a:endParaRPr lang="de-DE" sz="2000" dirty="0">
              <a:solidFill>
                <a:srgbClr val="00B050"/>
              </a:solidFill>
            </a:endParaRP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205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III Deutsche Bahn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1. </a:t>
            </a:r>
            <a:r>
              <a:rPr lang="de-DE" sz="2400" b="1" dirty="0"/>
              <a:t>Old-</a:t>
            </a:r>
            <a:r>
              <a:rPr lang="de-DE" sz="2400" b="1" dirty="0" err="1"/>
              <a:t>age</a:t>
            </a:r>
            <a:r>
              <a:rPr lang="de-DE" sz="2400" b="1" dirty="0"/>
              <a:t> </a:t>
            </a:r>
            <a:r>
              <a:rPr lang="de-DE" sz="2400" b="1" dirty="0" err="1"/>
              <a:t>part</a:t>
            </a:r>
            <a:r>
              <a:rPr lang="de-DE" sz="2400" b="1" dirty="0"/>
              <a:t>-time </a:t>
            </a:r>
            <a:r>
              <a:rPr lang="de-DE" sz="2400" b="1" dirty="0" err="1" smtClean="0"/>
              <a:t>scheme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Collective </a:t>
            </a:r>
            <a:r>
              <a:rPr lang="de-DE" sz="2000" dirty="0" err="1" smtClean="0"/>
              <a:t>demography</a:t>
            </a:r>
            <a:r>
              <a:rPr lang="de-DE" sz="2000" dirty="0" smtClean="0"/>
              <a:t> </a:t>
            </a:r>
            <a:r>
              <a:rPr lang="de-DE" sz="2000" dirty="0" err="1" smtClean="0"/>
              <a:t>agreement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trade</a:t>
            </a:r>
            <a:r>
              <a:rPr lang="de-DE" sz="2000" dirty="0" smtClean="0"/>
              <a:t> </a:t>
            </a:r>
            <a:r>
              <a:rPr lang="de-DE" sz="2000" dirty="0" err="1" smtClean="0"/>
              <a:t>unions</a:t>
            </a:r>
            <a:r>
              <a:rPr lang="de-DE" sz="2000" dirty="0" smtClean="0"/>
              <a:t> </a:t>
            </a:r>
            <a:r>
              <a:rPr lang="de-DE" sz="1200" dirty="0" smtClean="0"/>
              <a:t>(EVG, </a:t>
            </a:r>
            <a:r>
              <a:rPr lang="de-DE" sz="1200" dirty="0" err="1" smtClean="0"/>
              <a:t>GdL</a:t>
            </a:r>
            <a:r>
              <a:rPr lang="de-DE" sz="1200" dirty="0" smtClean="0"/>
              <a:t>)</a:t>
            </a:r>
          </a:p>
          <a:p>
            <a:r>
              <a:rPr lang="de-DE" sz="2000" dirty="0" smtClean="0"/>
              <a:t>Programme „Special </a:t>
            </a:r>
            <a:r>
              <a:rPr lang="de-DE" sz="2000" dirty="0" err="1" smtClean="0"/>
              <a:t>part</a:t>
            </a:r>
            <a:r>
              <a:rPr lang="de-DE" sz="2000" dirty="0" smtClean="0"/>
              <a:t>-time in </a:t>
            </a:r>
            <a:r>
              <a:rPr lang="de-DE" sz="2000" dirty="0" err="1" smtClean="0"/>
              <a:t>old</a:t>
            </a:r>
            <a:r>
              <a:rPr lang="de-DE" sz="2000" dirty="0" smtClean="0"/>
              <a:t> </a:t>
            </a:r>
            <a:r>
              <a:rPr lang="de-DE" sz="2000" dirty="0" err="1" smtClean="0"/>
              <a:t>age</a:t>
            </a:r>
            <a:r>
              <a:rPr lang="de-DE" sz="2000" dirty="0" smtClean="0"/>
              <a:t>“ (</a:t>
            </a:r>
            <a:r>
              <a:rPr lang="de-DE" sz="2000" dirty="0" err="1" smtClean="0"/>
              <a:t>since</a:t>
            </a:r>
            <a:r>
              <a:rPr lang="de-DE" sz="2000" dirty="0" smtClean="0"/>
              <a:t> 2013) </a:t>
            </a:r>
            <a:r>
              <a:rPr lang="de-DE" sz="2000" dirty="0" err="1" smtClean="0"/>
              <a:t>allows</a:t>
            </a:r>
            <a:r>
              <a:rPr lang="de-DE" sz="2000" dirty="0" smtClean="0"/>
              <a:t> </a:t>
            </a:r>
            <a:r>
              <a:rPr lang="de-DE" sz="2000" dirty="0" err="1" smtClean="0"/>
              <a:t>workers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 45 „</a:t>
            </a:r>
            <a:r>
              <a:rPr lang="de-DE" sz="2000" dirty="0" err="1" smtClean="0"/>
              <a:t>regeneration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shifts</a:t>
            </a:r>
            <a:r>
              <a:rPr lang="de-DE" sz="2000" dirty="0" smtClean="0"/>
              <a:t>“ (i.e. 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days</a:t>
            </a:r>
            <a:r>
              <a:rPr lang="de-DE" sz="2000" dirty="0" smtClean="0"/>
              <a:t>) per </a:t>
            </a:r>
            <a:r>
              <a:rPr lang="de-DE" sz="2000" dirty="0" err="1" smtClean="0"/>
              <a:t>year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thereby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reduce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their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working</a:t>
            </a:r>
            <a:r>
              <a:rPr lang="de-DE" sz="2000" dirty="0" smtClean="0">
                <a:solidFill>
                  <a:srgbClr val="00B050"/>
                </a:solidFill>
              </a:rPr>
              <a:t> time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81%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normal </a:t>
            </a:r>
            <a:r>
              <a:rPr lang="de-DE" sz="2000" dirty="0" err="1" smtClean="0">
                <a:solidFill>
                  <a:srgbClr val="00B050"/>
                </a:solidFill>
              </a:rPr>
              <a:t>working</a:t>
            </a:r>
            <a:r>
              <a:rPr lang="de-DE" sz="2000" dirty="0" smtClean="0">
                <a:solidFill>
                  <a:srgbClr val="00B050"/>
                </a:solidFill>
              </a:rPr>
              <a:t> time </a:t>
            </a:r>
            <a:r>
              <a:rPr lang="de-DE" sz="2000" dirty="0" err="1" smtClean="0">
                <a:solidFill>
                  <a:srgbClr val="00B050"/>
                </a:solidFill>
              </a:rPr>
              <a:t>with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about</a:t>
            </a:r>
            <a:r>
              <a:rPr lang="de-DE" sz="2000" dirty="0" smtClean="0">
                <a:solidFill>
                  <a:srgbClr val="00B050"/>
                </a:solidFill>
              </a:rPr>
              <a:t> 88%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normal wage</a:t>
            </a:r>
          </a:p>
          <a:p>
            <a:r>
              <a:rPr lang="de-DE" sz="2000" dirty="0" err="1" smtClean="0"/>
              <a:t>Preconditions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	- </a:t>
            </a:r>
            <a:r>
              <a:rPr lang="de-DE" sz="2000" dirty="0" err="1" smtClean="0"/>
              <a:t>minimum</a:t>
            </a:r>
            <a:r>
              <a:rPr lang="de-DE" sz="2000" dirty="0" smtClean="0"/>
              <a:t> </a:t>
            </a:r>
            <a:r>
              <a:rPr lang="de-DE" sz="2000" dirty="0" err="1" smtClean="0"/>
              <a:t>age</a:t>
            </a:r>
            <a:r>
              <a:rPr lang="de-DE" sz="2000" dirty="0" smtClean="0"/>
              <a:t> at 60</a:t>
            </a:r>
          </a:p>
          <a:p>
            <a:pPr marL="0" indent="0">
              <a:buNone/>
            </a:pPr>
            <a:r>
              <a:rPr lang="de-DE" sz="2000" dirty="0" smtClean="0"/>
              <a:t>	- </a:t>
            </a:r>
            <a:r>
              <a:rPr lang="de-DE" sz="2000" dirty="0" err="1" smtClean="0"/>
              <a:t>tenure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at least 20 </a:t>
            </a:r>
            <a:r>
              <a:rPr lang="de-DE" sz="2000" dirty="0" err="1" smtClean="0"/>
              <a:t>years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	- at least 10 </a:t>
            </a:r>
            <a:r>
              <a:rPr lang="de-DE" sz="2000" dirty="0" err="1" smtClean="0"/>
              <a:t>years</a:t>
            </a:r>
            <a:r>
              <a:rPr lang="de-DE" sz="2000" dirty="0" smtClean="0"/>
              <a:t> in </a:t>
            </a:r>
            <a:r>
              <a:rPr lang="de-DE" sz="2000" dirty="0" err="1" smtClean="0"/>
              <a:t>rotating</a:t>
            </a:r>
            <a:r>
              <a:rPr lang="de-DE" sz="2000" dirty="0" smtClean="0"/>
              <a:t> </a:t>
            </a:r>
            <a:r>
              <a:rPr lang="de-DE" sz="2000" dirty="0" err="1" smtClean="0"/>
              <a:t>shifts</a:t>
            </a:r>
            <a:r>
              <a:rPr lang="de-DE" sz="2000" dirty="0" smtClean="0"/>
              <a:t> </a:t>
            </a:r>
            <a:r>
              <a:rPr lang="de-DE" sz="2000" b="1" dirty="0" err="1" smtClean="0"/>
              <a:t>or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 smtClean="0"/>
              <a:t>	- at least 80 </a:t>
            </a:r>
            <a:r>
              <a:rPr lang="de-DE" sz="2000" dirty="0" err="1" smtClean="0"/>
              <a:t>hours</a:t>
            </a:r>
            <a:r>
              <a:rPr lang="de-DE" sz="2000" dirty="0" smtClean="0"/>
              <a:t> per </a:t>
            </a:r>
            <a:r>
              <a:rPr lang="de-DE" sz="2000" dirty="0" err="1" smtClean="0"/>
              <a:t>year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8pm </a:t>
            </a:r>
            <a:r>
              <a:rPr lang="de-DE" sz="2000" dirty="0" err="1" smtClean="0"/>
              <a:t>and</a:t>
            </a:r>
            <a:r>
              <a:rPr lang="de-DE" sz="2000" dirty="0" smtClean="0"/>
              <a:t> 6am </a:t>
            </a:r>
            <a:r>
              <a:rPr lang="de-DE" sz="2000" b="1" dirty="0" err="1" smtClean="0"/>
              <a:t>or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 smtClean="0"/>
              <a:t>	- in on-</a:t>
            </a:r>
            <a:r>
              <a:rPr lang="de-DE" sz="2000" dirty="0" err="1" smtClean="0"/>
              <a:t>call</a:t>
            </a:r>
            <a:r>
              <a:rPr lang="de-DE" sz="2000" dirty="0" smtClean="0"/>
              <a:t> </a:t>
            </a:r>
            <a:r>
              <a:rPr lang="de-DE" sz="2000" dirty="0" err="1" smtClean="0"/>
              <a:t>duty</a:t>
            </a:r>
            <a:r>
              <a:rPr lang="de-DE" sz="2000" dirty="0" smtClean="0"/>
              <a:t> </a:t>
            </a:r>
            <a:r>
              <a:rPr lang="de-DE" sz="2000" b="1" dirty="0" err="1" smtClean="0"/>
              <a:t>or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 smtClean="0"/>
              <a:t>	- </a:t>
            </a:r>
            <a:r>
              <a:rPr lang="de-DE" sz="2000" dirty="0" err="1" smtClean="0"/>
              <a:t>none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due an </a:t>
            </a:r>
            <a:r>
              <a:rPr lang="de-DE" sz="2000" dirty="0" err="1" smtClean="0"/>
              <a:t>assessment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/>
              <a:t> </a:t>
            </a:r>
            <a:r>
              <a:rPr lang="de-DE" sz="2000" dirty="0" smtClean="0"/>
              <a:t>a </a:t>
            </a:r>
            <a:r>
              <a:rPr lang="de-DE" sz="2000" dirty="0" err="1" smtClean="0"/>
              <a:t>company</a:t>
            </a:r>
            <a:r>
              <a:rPr lang="de-DE" sz="2000" dirty="0"/>
              <a:t> </a:t>
            </a:r>
            <a:r>
              <a:rPr lang="de-DE" sz="2000" dirty="0" smtClean="0"/>
              <a:t> </a:t>
            </a:r>
            <a:r>
              <a:rPr lang="de-DE" sz="2000" dirty="0" err="1" smtClean="0"/>
              <a:t>doctor</a:t>
            </a:r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III Deutsche Bahn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1. </a:t>
            </a:r>
            <a:r>
              <a:rPr lang="de-DE" sz="2400" b="1" dirty="0"/>
              <a:t>Old-</a:t>
            </a:r>
            <a:r>
              <a:rPr lang="de-DE" sz="2400" b="1" dirty="0" err="1"/>
              <a:t>age</a:t>
            </a:r>
            <a:r>
              <a:rPr lang="de-DE" sz="2400" b="1" dirty="0"/>
              <a:t> </a:t>
            </a:r>
            <a:r>
              <a:rPr lang="de-DE" sz="2400" b="1" dirty="0" err="1"/>
              <a:t>part</a:t>
            </a:r>
            <a:r>
              <a:rPr lang="de-DE" sz="2400" b="1" dirty="0"/>
              <a:t>-time </a:t>
            </a:r>
            <a:r>
              <a:rPr lang="de-DE" sz="2400" b="1" dirty="0" err="1" smtClean="0"/>
              <a:t>scheme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</a:t>
            </a:r>
          </a:p>
          <a:p>
            <a:pPr marL="0" indent="0">
              <a:buNone/>
            </a:pPr>
            <a:r>
              <a:rPr lang="de-DE" sz="2000" dirty="0" err="1" smtClean="0"/>
              <a:t>Several</a:t>
            </a:r>
            <a:r>
              <a:rPr lang="de-DE" sz="2000" dirty="0" smtClean="0"/>
              <a:t> </a:t>
            </a:r>
            <a:r>
              <a:rPr lang="de-DE" sz="2000" dirty="0" err="1"/>
              <a:t>forms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working</a:t>
            </a:r>
            <a:r>
              <a:rPr lang="de-DE" sz="2000" dirty="0"/>
              <a:t> time </a:t>
            </a:r>
            <a:r>
              <a:rPr lang="de-DE" sz="2000" dirty="0" err="1" smtClean="0"/>
              <a:t>reduction</a:t>
            </a:r>
            <a:r>
              <a:rPr lang="de-DE" sz="2000" dirty="0" smtClean="0"/>
              <a:t>. The 45 </a:t>
            </a:r>
            <a:r>
              <a:rPr lang="de-DE" sz="2000" dirty="0" err="1" smtClean="0"/>
              <a:t>days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used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>
                <a:solidFill>
                  <a:srgbClr val="00B050"/>
                </a:solidFill>
              </a:rPr>
              <a:t>‚Block </a:t>
            </a:r>
            <a:r>
              <a:rPr lang="de-DE" sz="2000" dirty="0" err="1">
                <a:solidFill>
                  <a:srgbClr val="00B050"/>
                </a:solidFill>
              </a:rPr>
              <a:t>Leisure</a:t>
            </a:r>
            <a:r>
              <a:rPr lang="de-DE" sz="2000" dirty="0">
                <a:solidFill>
                  <a:srgbClr val="00B050"/>
                </a:solidFill>
              </a:rPr>
              <a:t> Time‘, </a:t>
            </a:r>
            <a:r>
              <a:rPr lang="de-DE" sz="2000" dirty="0" err="1">
                <a:solidFill>
                  <a:srgbClr val="00B050"/>
                </a:solidFill>
              </a:rPr>
              <a:t>that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is</a:t>
            </a:r>
            <a:r>
              <a:rPr lang="de-DE" sz="2000" dirty="0">
                <a:solidFill>
                  <a:srgbClr val="00B050"/>
                </a:solidFill>
              </a:rPr>
              <a:t>, in </a:t>
            </a:r>
            <a:r>
              <a:rPr lang="de-DE" sz="2000" dirty="0" err="1">
                <a:solidFill>
                  <a:srgbClr val="00B050"/>
                </a:solidFill>
              </a:rPr>
              <a:t>holiday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planning</a:t>
            </a:r>
            <a:r>
              <a:rPr lang="de-DE" sz="2000" dirty="0"/>
              <a:t>. Deutsche Bahn </a:t>
            </a:r>
            <a:r>
              <a:rPr lang="de-DE" sz="2000" dirty="0" err="1"/>
              <a:t>prefers</a:t>
            </a:r>
            <a:r>
              <a:rPr lang="de-DE" sz="2000" dirty="0"/>
              <a:t> </a:t>
            </a:r>
            <a:r>
              <a:rPr lang="de-DE" sz="2000" dirty="0" err="1"/>
              <a:t>this</a:t>
            </a:r>
            <a:r>
              <a:rPr lang="de-DE" sz="2000" dirty="0"/>
              <a:t> </a:t>
            </a:r>
            <a:r>
              <a:rPr lang="de-DE" sz="2000" dirty="0" err="1"/>
              <a:t>model</a:t>
            </a:r>
            <a:r>
              <a:rPr lang="de-DE" sz="2000" dirty="0"/>
              <a:t> </a:t>
            </a:r>
            <a:r>
              <a:rPr lang="de-DE" sz="2000" dirty="0" err="1"/>
              <a:t>since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effect</a:t>
            </a:r>
            <a:r>
              <a:rPr lang="de-DE" sz="2000" dirty="0"/>
              <a:t> on </a:t>
            </a:r>
            <a:r>
              <a:rPr lang="de-DE" sz="2000" dirty="0" err="1"/>
              <a:t>relaxation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probably</a:t>
            </a:r>
            <a:r>
              <a:rPr lang="de-DE" sz="2000" dirty="0"/>
              <a:t> </a:t>
            </a:r>
            <a:r>
              <a:rPr lang="de-DE" sz="2000" dirty="0" err="1"/>
              <a:t>bigger</a:t>
            </a:r>
            <a:r>
              <a:rPr lang="de-DE" sz="2000" dirty="0"/>
              <a:t> </a:t>
            </a:r>
            <a:r>
              <a:rPr lang="de-DE" sz="2000" dirty="0" err="1"/>
              <a:t>planning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 easy </a:t>
            </a:r>
            <a:r>
              <a:rPr lang="de-DE" sz="2000" dirty="0" err="1"/>
              <a:t>than</a:t>
            </a:r>
            <a:r>
              <a:rPr lang="de-DE" sz="2000" dirty="0"/>
              <a:t> </a:t>
            </a:r>
            <a:r>
              <a:rPr lang="de-DE" sz="2000" dirty="0" err="1" smtClean="0"/>
              <a:t>with</a:t>
            </a:r>
            <a:endParaRPr lang="de-DE" sz="2000" dirty="0"/>
          </a:p>
          <a:p>
            <a:r>
              <a:rPr lang="de-DE" sz="2000" dirty="0"/>
              <a:t>-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single</a:t>
            </a:r>
            <a:r>
              <a:rPr lang="de-DE" sz="2000" dirty="0" smtClean="0"/>
              <a:t> </a:t>
            </a:r>
            <a:r>
              <a:rPr lang="de-DE" sz="2000" dirty="0" err="1"/>
              <a:t>working</a:t>
            </a:r>
            <a:r>
              <a:rPr lang="de-DE" sz="2000" dirty="0"/>
              <a:t> 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days</a:t>
            </a:r>
            <a:r>
              <a:rPr lang="de-DE" sz="2000" dirty="0" smtClean="0"/>
              <a:t> </a:t>
            </a:r>
            <a:r>
              <a:rPr lang="de-DE" sz="2000" dirty="0" err="1"/>
              <a:t>or</a:t>
            </a:r>
            <a:r>
              <a:rPr lang="de-DE" sz="2000" dirty="0"/>
              <a:t> a </a:t>
            </a:r>
            <a:r>
              <a:rPr lang="de-DE" sz="2000" dirty="0">
                <a:solidFill>
                  <a:srgbClr val="00B050"/>
                </a:solidFill>
              </a:rPr>
              <a:t>‚de-facto 4-day-week‘ </a:t>
            </a:r>
            <a:r>
              <a:rPr lang="de-DE" sz="1200" dirty="0"/>
              <a:t>(</a:t>
            </a:r>
            <a:r>
              <a:rPr lang="de-DE" sz="1200" dirty="0" err="1"/>
              <a:t>trade</a:t>
            </a:r>
            <a:r>
              <a:rPr lang="de-DE" sz="1200" dirty="0"/>
              <a:t> </a:t>
            </a:r>
            <a:r>
              <a:rPr lang="de-DE" sz="1200" dirty="0" err="1"/>
              <a:t>union</a:t>
            </a:r>
            <a:r>
              <a:rPr lang="de-DE" sz="1200" dirty="0"/>
              <a:t> EVG</a:t>
            </a:r>
            <a:r>
              <a:rPr lang="de-DE" sz="1200" dirty="0" smtClean="0"/>
              <a:t>)</a:t>
            </a:r>
            <a:endParaRPr lang="de-DE" sz="1200" dirty="0"/>
          </a:p>
          <a:p>
            <a:r>
              <a:rPr lang="de-DE" sz="2000" dirty="0"/>
              <a:t>-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an </a:t>
            </a:r>
            <a:r>
              <a:rPr lang="de-DE" sz="2000" dirty="0" err="1"/>
              <a:t>exception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in </a:t>
            </a:r>
            <a:r>
              <a:rPr lang="de-DE" sz="2000" dirty="0" err="1"/>
              <a:t>regard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in individual </a:t>
            </a:r>
            <a:r>
              <a:rPr lang="de-DE" sz="2000" dirty="0" err="1"/>
              <a:t>cases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their</a:t>
            </a:r>
            <a:r>
              <a:rPr lang="de-DE" sz="2000" dirty="0"/>
              <a:t> </a:t>
            </a:r>
            <a:r>
              <a:rPr lang="de-DE" sz="2000" dirty="0" err="1"/>
              <a:t>circumstance</a:t>
            </a:r>
            <a:r>
              <a:rPr lang="de-DE" sz="2000" dirty="0"/>
              <a:t> a </a:t>
            </a:r>
            <a:r>
              <a:rPr lang="de-DE" sz="2000" dirty="0" err="1"/>
              <a:t>complete</a:t>
            </a:r>
            <a:r>
              <a:rPr lang="de-DE" sz="2000" dirty="0"/>
              <a:t> block </a:t>
            </a:r>
            <a:r>
              <a:rPr lang="de-DE" sz="2000" dirty="0" err="1"/>
              <a:t>model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used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free</a:t>
            </a:r>
            <a:r>
              <a:rPr lang="de-DE" sz="2000" dirty="0"/>
              <a:t> </a:t>
            </a:r>
            <a:r>
              <a:rPr lang="de-DE" sz="2000" dirty="0" err="1"/>
              <a:t>working</a:t>
            </a:r>
            <a:r>
              <a:rPr lang="de-DE" sz="2000" dirty="0"/>
              <a:t> </a:t>
            </a:r>
            <a:r>
              <a:rPr lang="de-DE" sz="2000" dirty="0" err="1"/>
              <a:t>days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0B050"/>
                </a:solidFill>
              </a:rPr>
              <a:t>immediately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before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retirement</a:t>
            </a:r>
            <a:endParaRPr lang="de-DE" sz="2000" dirty="0" smtClean="0">
              <a:solidFill>
                <a:srgbClr val="00B050"/>
              </a:solidFill>
            </a:endParaRPr>
          </a:p>
          <a:p>
            <a:endParaRPr lang="de-DE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2000" dirty="0"/>
              <a:t>→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model</a:t>
            </a:r>
            <a:r>
              <a:rPr lang="de-DE" sz="2000" dirty="0"/>
              <a:t> </a:t>
            </a:r>
            <a:r>
              <a:rPr lang="de-DE" sz="2000" dirty="0" err="1"/>
              <a:t>offered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Deutsche Bahn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0B050"/>
                </a:solidFill>
              </a:rPr>
              <a:t>less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generous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/>
              <a:t>than</a:t>
            </a:r>
            <a:r>
              <a:rPr lang="de-DE" sz="2000" dirty="0"/>
              <a:t> at Bayer </a:t>
            </a:r>
            <a:r>
              <a:rPr lang="de-DE" sz="2000" dirty="0" err="1"/>
              <a:t>or</a:t>
            </a:r>
            <a:r>
              <a:rPr lang="de-DE" sz="2000" dirty="0"/>
              <a:t> Deutsche Post/DHL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0B050"/>
                </a:solidFill>
              </a:rPr>
              <a:t>strongly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targeted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/>
              <a:t>at </a:t>
            </a:r>
            <a:r>
              <a:rPr lang="de-DE" sz="2000" dirty="0" err="1"/>
              <a:t>older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r>
              <a:rPr lang="de-DE" sz="2000" dirty="0"/>
              <a:t> (60+) </a:t>
            </a:r>
            <a:r>
              <a:rPr lang="de-DE" sz="2000" dirty="0" err="1"/>
              <a:t>with</a:t>
            </a:r>
            <a:r>
              <a:rPr lang="de-DE" sz="2000" dirty="0"/>
              <a:t> a </a:t>
            </a:r>
            <a:r>
              <a:rPr lang="de-DE" sz="2000" dirty="0" err="1"/>
              <a:t>long</a:t>
            </a:r>
            <a:r>
              <a:rPr lang="de-DE" sz="2000" dirty="0"/>
              <a:t> </a:t>
            </a:r>
            <a:r>
              <a:rPr lang="de-DE" sz="2000" dirty="0" err="1"/>
              <a:t>tenure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shift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>Structure (2/2)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 </a:t>
            </a:r>
            <a:r>
              <a:rPr lang="de-DE" sz="2000" b="1" dirty="0" smtClean="0"/>
              <a:t>       </a:t>
            </a:r>
            <a:r>
              <a:rPr lang="de-DE" sz="2400" b="1" dirty="0" smtClean="0"/>
              <a:t>II </a:t>
            </a:r>
            <a:r>
              <a:rPr lang="de-DE" sz="2400" b="1" dirty="0"/>
              <a:t>Deutsche </a:t>
            </a:r>
            <a:r>
              <a:rPr lang="de-DE" sz="2400" b="1" dirty="0" smtClean="0"/>
              <a:t>Post/DHL</a:t>
            </a:r>
          </a:p>
          <a:p>
            <a:pPr marL="0" indent="0">
              <a:buNone/>
            </a:pPr>
            <a:endParaRPr lang="de-DE" sz="2000" dirty="0" smtClean="0"/>
          </a:p>
          <a:p>
            <a:pPr marL="536575" indent="-536575">
              <a:buAutoNum type="arabicPeriod"/>
            </a:pPr>
            <a:r>
              <a:rPr lang="de-DE" sz="2000" b="1" dirty="0" smtClean="0"/>
              <a:t>Old-</a:t>
            </a:r>
            <a:r>
              <a:rPr lang="de-DE" sz="2000" b="1" dirty="0" err="1" smtClean="0"/>
              <a:t>age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part</a:t>
            </a:r>
            <a:r>
              <a:rPr lang="de-DE" sz="2000" b="1" dirty="0" smtClean="0"/>
              <a:t>-time </a:t>
            </a:r>
            <a:r>
              <a:rPr lang="de-DE" sz="2000" b="1" dirty="0" err="1" smtClean="0"/>
              <a:t>scheme</a:t>
            </a:r>
            <a:endParaRPr lang="de-DE" sz="2000" b="1" dirty="0" smtClean="0"/>
          </a:p>
          <a:p>
            <a:pPr marL="536575" indent="-536575">
              <a:buAutoNum type="arabicPeriod"/>
            </a:pPr>
            <a:r>
              <a:rPr lang="de-DE" sz="2000" b="1" dirty="0" smtClean="0"/>
              <a:t>Assessment (</a:t>
            </a:r>
            <a:r>
              <a:rPr lang="de-DE" sz="2000" b="1" dirty="0" err="1" smtClean="0"/>
              <a:t>first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version</a:t>
            </a:r>
            <a:r>
              <a:rPr lang="de-DE" sz="2000" b="1" dirty="0" smtClean="0"/>
              <a:t>: Interviews </a:t>
            </a:r>
            <a:r>
              <a:rPr lang="de-DE" sz="2000" b="1" dirty="0" err="1" smtClean="0"/>
              <a:t>yesterday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afternoon</a:t>
            </a:r>
            <a:r>
              <a:rPr lang="de-DE" sz="2000" b="1" dirty="0" smtClean="0"/>
              <a:t>)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b="1" dirty="0"/>
              <a:t> </a:t>
            </a:r>
            <a:r>
              <a:rPr lang="de-DE" sz="2000" b="1" dirty="0" smtClean="0"/>
              <a:t>       </a:t>
            </a:r>
            <a:r>
              <a:rPr lang="de-DE" sz="2400" b="1" dirty="0" smtClean="0"/>
              <a:t>III Deutsche Bahn</a:t>
            </a:r>
          </a:p>
          <a:p>
            <a:pPr marL="0" indent="0">
              <a:buNone/>
            </a:pPr>
            <a:endParaRPr lang="de-DE" sz="2400" b="1" dirty="0" smtClean="0"/>
          </a:p>
          <a:p>
            <a:pPr marL="536575" indent="-536575">
              <a:buAutoNum type="arabicPeriod"/>
            </a:pPr>
            <a:r>
              <a:rPr lang="de-DE" sz="2000" b="1" dirty="0" smtClean="0"/>
              <a:t>Old-</a:t>
            </a:r>
            <a:r>
              <a:rPr lang="de-DE" sz="2000" b="1" dirty="0" err="1" smtClean="0"/>
              <a:t>age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part</a:t>
            </a:r>
            <a:r>
              <a:rPr lang="de-DE" sz="2000" b="1" dirty="0" smtClean="0"/>
              <a:t>-time </a:t>
            </a:r>
            <a:r>
              <a:rPr lang="de-DE" sz="2000" b="1" dirty="0" err="1" smtClean="0"/>
              <a:t>scheme</a:t>
            </a:r>
            <a:endParaRPr lang="de-DE" sz="2000" b="1" dirty="0" smtClean="0"/>
          </a:p>
          <a:p>
            <a:pPr marL="536575" indent="-536575">
              <a:buAutoNum type="arabicPeriod"/>
            </a:pPr>
            <a:r>
              <a:rPr lang="de-DE" sz="2000" b="1" dirty="0" smtClean="0"/>
              <a:t>Assessment </a:t>
            </a:r>
          </a:p>
          <a:p>
            <a:pPr marL="536575" indent="-536575">
              <a:buAutoNum type="arabicPeriod"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 </a:t>
            </a:r>
            <a:r>
              <a:rPr lang="de-DE" sz="2000" b="1" dirty="0" smtClean="0"/>
              <a:t>       </a:t>
            </a:r>
            <a:r>
              <a:rPr lang="de-DE" sz="2400" b="1" dirty="0" smtClean="0"/>
              <a:t>IV </a:t>
            </a:r>
            <a:r>
              <a:rPr lang="de-DE" sz="2400" b="1" dirty="0" err="1"/>
              <a:t>Discussion</a:t>
            </a:r>
            <a:r>
              <a:rPr lang="de-DE" sz="2400" b="1" dirty="0"/>
              <a:t>: </a:t>
            </a:r>
            <a:r>
              <a:rPr lang="de-DE" sz="2400" b="1" dirty="0" err="1" smtClean="0"/>
              <a:t>Employers</a:t>
            </a:r>
            <a:r>
              <a:rPr lang="de-DE" sz="2400" b="1" dirty="0" smtClean="0"/>
              <a:t>´ </a:t>
            </a:r>
            <a:r>
              <a:rPr lang="de-DE" sz="2400" b="1" dirty="0" err="1" smtClean="0"/>
              <a:t>motivation</a:t>
            </a:r>
            <a:endParaRPr lang="en-GB" sz="2400" b="1" dirty="0" smtClean="0"/>
          </a:p>
          <a:p>
            <a:pPr>
              <a:buAutoNum type="arabicPeriod"/>
            </a:pPr>
            <a:endParaRPr lang="en-GB" b="1" dirty="0" smtClean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III Deutsche Bahn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2. Assessment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</a:t>
            </a:r>
          </a:p>
          <a:p>
            <a:pPr marL="0" indent="0">
              <a:buNone/>
            </a:pPr>
            <a:r>
              <a:rPr lang="de-DE" sz="2000" dirty="0" smtClean="0"/>
              <a:t>→ </a:t>
            </a:r>
            <a:r>
              <a:rPr lang="de-DE" sz="2000" dirty="0" err="1"/>
              <a:t>possibly</a:t>
            </a:r>
            <a:r>
              <a:rPr lang="de-DE" sz="2000" dirty="0"/>
              <a:t> </a:t>
            </a:r>
            <a:r>
              <a:rPr lang="de-DE" sz="2000" dirty="0" err="1"/>
              <a:t>effects</a:t>
            </a:r>
            <a:r>
              <a:rPr lang="de-DE" sz="2000" dirty="0"/>
              <a:t> on </a:t>
            </a:r>
            <a:r>
              <a:rPr lang="de-DE" sz="2000" dirty="0" err="1"/>
              <a:t>labour</a:t>
            </a:r>
            <a:r>
              <a:rPr lang="de-DE" sz="2000" dirty="0"/>
              <a:t> </a:t>
            </a:r>
            <a:r>
              <a:rPr lang="de-DE" sz="2000" dirty="0" err="1"/>
              <a:t>supply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 positive (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less</a:t>
            </a:r>
            <a:r>
              <a:rPr lang="de-DE" sz="2000" dirty="0"/>
              <a:t> negative) </a:t>
            </a:r>
            <a:r>
              <a:rPr lang="de-DE" sz="2000" dirty="0" err="1"/>
              <a:t>since</a:t>
            </a:r>
            <a:r>
              <a:rPr lang="de-DE" sz="2000" dirty="0"/>
              <a:t> </a:t>
            </a: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>
              <a:buFontTx/>
              <a:buChar char="-"/>
            </a:pPr>
            <a:r>
              <a:rPr lang="de-DE" sz="2000" dirty="0" smtClean="0"/>
              <a:t>Due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targeting</a:t>
            </a:r>
            <a:r>
              <a:rPr lang="de-DE" sz="2000" dirty="0" smtClean="0"/>
              <a:t> on </a:t>
            </a:r>
            <a:r>
              <a:rPr lang="de-DE" sz="2000" dirty="0" err="1" smtClean="0"/>
              <a:t>those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harsh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conditions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 </a:t>
            </a:r>
            <a:r>
              <a:rPr lang="de-DE" sz="2000" dirty="0" err="1" smtClean="0"/>
              <a:t>long</a:t>
            </a:r>
            <a:r>
              <a:rPr lang="de-DE" sz="2000" dirty="0" smtClean="0"/>
              <a:t> time, </a:t>
            </a:r>
            <a:r>
              <a:rPr lang="de-DE" sz="2000" dirty="0" err="1" smtClean="0"/>
              <a:t>possibly</a:t>
            </a:r>
            <a:r>
              <a:rPr lang="de-DE" sz="2000" dirty="0" smtClean="0"/>
              <a:t> </a:t>
            </a:r>
            <a:r>
              <a:rPr lang="de-DE" sz="2000" dirty="0"/>
              <a:t>a </a:t>
            </a:r>
            <a:r>
              <a:rPr lang="de-DE" sz="2000" dirty="0" err="1"/>
              <a:t>comparatively</a:t>
            </a:r>
            <a:r>
              <a:rPr lang="de-DE" sz="2000" dirty="0"/>
              <a:t> high </a:t>
            </a:r>
            <a:r>
              <a:rPr lang="de-DE" sz="2000" dirty="0" err="1"/>
              <a:t>share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r>
              <a:rPr lang="de-DE" sz="2000" dirty="0"/>
              <a:t> </a:t>
            </a:r>
            <a:r>
              <a:rPr lang="de-DE" sz="2000" dirty="0" err="1"/>
              <a:t>would</a:t>
            </a:r>
            <a:r>
              <a:rPr lang="de-DE" sz="2000" dirty="0"/>
              <a:t> </a:t>
            </a:r>
            <a:r>
              <a:rPr lang="de-DE" sz="2000" dirty="0" err="1"/>
              <a:t>quit</a:t>
            </a:r>
            <a:r>
              <a:rPr lang="de-DE" sz="2000" dirty="0"/>
              <a:t> </a:t>
            </a:r>
            <a:r>
              <a:rPr lang="de-DE" sz="2000" dirty="0" err="1"/>
              <a:t>otherwise</a:t>
            </a:r>
            <a:r>
              <a:rPr lang="de-DE" sz="2000" dirty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health</a:t>
            </a:r>
            <a:r>
              <a:rPr lang="de-DE" sz="2000" dirty="0" smtClean="0"/>
              <a:t> </a:t>
            </a:r>
            <a:r>
              <a:rPr lang="de-DE" sz="2000" dirty="0" err="1" smtClean="0"/>
              <a:t>reasons</a:t>
            </a:r>
            <a:r>
              <a:rPr lang="de-DE" sz="2000" dirty="0" smtClean="0"/>
              <a:t> </a:t>
            </a:r>
          </a:p>
          <a:p>
            <a:pPr>
              <a:buFontTx/>
              <a:buChar char="-"/>
            </a:pPr>
            <a:endParaRPr lang="de-DE" sz="2000" dirty="0"/>
          </a:p>
          <a:p>
            <a:pPr>
              <a:buFontTx/>
              <a:buChar char="-"/>
            </a:pPr>
            <a:r>
              <a:rPr lang="de-DE" sz="2000" dirty="0"/>
              <a:t>F</a:t>
            </a:r>
            <a:r>
              <a:rPr lang="de-DE" sz="2000" dirty="0" smtClean="0"/>
              <a:t>inancial </a:t>
            </a:r>
            <a:r>
              <a:rPr lang="de-DE" sz="2000" dirty="0" err="1" smtClean="0"/>
              <a:t>attractiveness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possibly</a:t>
            </a:r>
            <a:r>
              <a:rPr lang="de-DE" sz="2000" dirty="0" smtClean="0"/>
              <a:t> </a:t>
            </a:r>
            <a:r>
              <a:rPr lang="de-DE" sz="2000" dirty="0" err="1" smtClean="0"/>
              <a:t>low</a:t>
            </a:r>
            <a:r>
              <a:rPr lang="de-DE" sz="2000" dirty="0" smtClean="0"/>
              <a:t> </a:t>
            </a:r>
            <a:r>
              <a:rPr lang="de-DE" sz="2000" dirty="0" err="1" smtClean="0"/>
              <a:t>enough</a:t>
            </a:r>
            <a:r>
              <a:rPr lang="de-DE" sz="2000" dirty="0" smtClean="0"/>
              <a:t> so </a:t>
            </a:r>
            <a:r>
              <a:rPr lang="de-DE" sz="2000" dirty="0" err="1" smtClean="0"/>
              <a:t>as</a:t>
            </a:r>
            <a:r>
              <a:rPr lang="de-DE" sz="2000" dirty="0" smtClean="0"/>
              <a:t> not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attract</a:t>
            </a:r>
            <a:r>
              <a:rPr lang="de-DE" sz="2000" dirty="0" smtClean="0"/>
              <a:t> </a:t>
            </a:r>
            <a:r>
              <a:rPr lang="de-DE" sz="2000" dirty="0" err="1" smtClean="0"/>
              <a:t>too</a:t>
            </a:r>
            <a:r>
              <a:rPr lang="de-DE" sz="2000" dirty="0" smtClean="0"/>
              <a:t> </a:t>
            </a:r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workers</a:t>
            </a:r>
            <a:r>
              <a:rPr lang="de-DE" sz="2000" dirty="0" smtClean="0"/>
              <a:t> </a:t>
            </a:r>
            <a:r>
              <a:rPr lang="de-DE" sz="2000" dirty="0" err="1" smtClean="0"/>
              <a:t>who</a:t>
            </a:r>
            <a:r>
              <a:rPr lang="de-DE" sz="2000" dirty="0" smtClean="0"/>
              <a:t> do not </a:t>
            </a:r>
            <a:r>
              <a:rPr lang="de-DE" sz="2000" dirty="0" err="1" smtClean="0"/>
              <a:t>need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3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>IV </a:t>
            </a:r>
            <a:r>
              <a:rPr lang="de-DE" sz="2400" b="1" dirty="0" err="1" smtClean="0"/>
              <a:t>Discussion</a:t>
            </a:r>
            <a:r>
              <a:rPr lang="de-DE" sz="2400" b="1" dirty="0" smtClean="0"/>
              <a:t>: </a:t>
            </a:r>
            <a:r>
              <a:rPr lang="de-DE" sz="2400" b="1" dirty="0" err="1"/>
              <a:t>Employers</a:t>
            </a:r>
            <a:r>
              <a:rPr lang="de-DE" sz="2400" b="1" dirty="0"/>
              <a:t>´ </a:t>
            </a:r>
            <a:r>
              <a:rPr lang="de-DE" sz="2400" b="1" dirty="0" err="1" smtClean="0"/>
              <a:t>motivation</a:t>
            </a:r>
            <a:r>
              <a:rPr lang="de-DE" sz="2400" b="1" dirty="0" smtClean="0"/>
              <a:t> (1/2)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old-age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-time </a:t>
            </a:r>
            <a:r>
              <a:rPr lang="de-DE" sz="2000" dirty="0" err="1" smtClean="0"/>
              <a:t>prolongs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workings</a:t>
            </a:r>
            <a:r>
              <a:rPr lang="de-DE" sz="2000" dirty="0" smtClean="0"/>
              <a:t> </a:t>
            </a:r>
            <a:r>
              <a:rPr lang="de-DE" sz="2000" dirty="0" err="1" smtClean="0"/>
              <a:t>lives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therefore</a:t>
            </a:r>
            <a:r>
              <a:rPr lang="de-DE" sz="2000" dirty="0" smtClean="0"/>
              <a:t> </a:t>
            </a:r>
            <a:r>
              <a:rPr lang="de-DE" sz="2000" dirty="0" err="1" smtClean="0"/>
              <a:t>raises</a:t>
            </a:r>
            <a:r>
              <a:rPr lang="de-DE" sz="2000" dirty="0" smtClean="0"/>
              <a:t> </a:t>
            </a:r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worker</a:t>
            </a:r>
            <a:r>
              <a:rPr lang="de-DE" sz="2000" dirty="0" smtClean="0"/>
              <a:t> </a:t>
            </a:r>
            <a:r>
              <a:rPr lang="de-DE" sz="2000" dirty="0" err="1" smtClean="0"/>
              <a:t>employment</a:t>
            </a:r>
            <a:r>
              <a:rPr lang="de-DE" sz="2000" dirty="0" smtClean="0"/>
              <a:t> </a:t>
            </a:r>
            <a:r>
              <a:rPr lang="de-DE" sz="2000" dirty="0" err="1" smtClean="0"/>
              <a:t>rates</a:t>
            </a:r>
            <a:r>
              <a:rPr lang="de-DE" sz="2000" dirty="0" smtClean="0"/>
              <a:t> </a:t>
            </a:r>
            <a:r>
              <a:rPr lang="de-DE" sz="1200" dirty="0" smtClean="0"/>
              <a:t>(extensive </a:t>
            </a:r>
            <a:r>
              <a:rPr lang="de-DE" sz="1200" dirty="0" err="1" smtClean="0"/>
              <a:t>margin</a:t>
            </a:r>
            <a:r>
              <a:rPr lang="de-DE" sz="1200" dirty="0" smtClean="0"/>
              <a:t>),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effect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total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hours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positive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effect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stronger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loss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weekly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hours</a:t>
            </a:r>
            <a:r>
              <a:rPr lang="de-DE" sz="2000" dirty="0"/>
              <a:t> </a:t>
            </a:r>
            <a:r>
              <a:rPr lang="de-DE" sz="1200" dirty="0"/>
              <a:t>(intensive </a:t>
            </a:r>
            <a:r>
              <a:rPr lang="de-DE" sz="1200" dirty="0" err="1" smtClean="0"/>
              <a:t>margin</a:t>
            </a:r>
            <a:r>
              <a:rPr lang="de-DE" sz="1200" dirty="0" smtClean="0"/>
              <a:t>): </a:t>
            </a:r>
            <a:r>
              <a:rPr lang="de-DE" sz="2000" dirty="0" err="1" smtClean="0"/>
              <a:t>Full</a:t>
            </a:r>
            <a:r>
              <a:rPr lang="de-DE" sz="2000" dirty="0" smtClean="0"/>
              <a:t>-time </a:t>
            </a:r>
            <a:r>
              <a:rPr lang="de-DE" sz="2000" dirty="0" err="1" smtClean="0"/>
              <a:t>from</a:t>
            </a:r>
            <a:r>
              <a:rPr lang="de-DE" sz="2000" dirty="0" smtClean="0"/>
              <a:t> 60 </a:t>
            </a:r>
            <a:r>
              <a:rPr lang="de-DE" sz="2000" dirty="0" err="1" smtClean="0"/>
              <a:t>to</a:t>
            </a:r>
            <a:r>
              <a:rPr lang="de-DE" sz="2000" dirty="0" smtClean="0"/>
              <a:t> 64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hours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 half-time </a:t>
            </a:r>
            <a:r>
              <a:rPr lang="de-DE" sz="2000" dirty="0" err="1" smtClean="0"/>
              <a:t>from</a:t>
            </a:r>
            <a:r>
              <a:rPr lang="de-DE" sz="2000" dirty="0" smtClean="0"/>
              <a:t> 60 </a:t>
            </a:r>
            <a:r>
              <a:rPr lang="de-DE" sz="2000" dirty="0" err="1" smtClean="0"/>
              <a:t>to</a:t>
            </a:r>
            <a:r>
              <a:rPr lang="de-DE" sz="2000" dirty="0" smtClean="0"/>
              <a:t> 66. </a:t>
            </a:r>
          </a:p>
          <a:p>
            <a:r>
              <a:rPr lang="de-DE" sz="2000" dirty="0" err="1" smtClean="0"/>
              <a:t>Effects</a:t>
            </a:r>
            <a:r>
              <a:rPr lang="de-DE" sz="2000" dirty="0" smtClean="0"/>
              <a:t> </a:t>
            </a:r>
            <a:r>
              <a:rPr lang="de-DE" sz="2000" dirty="0" err="1" smtClean="0"/>
              <a:t>depend</a:t>
            </a:r>
            <a:r>
              <a:rPr lang="de-DE" sz="2000" dirty="0" smtClean="0"/>
              <a:t> on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-time </a:t>
            </a:r>
            <a:r>
              <a:rPr lang="de-DE" sz="2000" dirty="0" err="1" smtClean="0"/>
              <a:t>workers</a:t>
            </a:r>
            <a:r>
              <a:rPr lang="de-DE" sz="2000" dirty="0" smtClean="0"/>
              <a:t> </a:t>
            </a:r>
            <a:r>
              <a:rPr lang="de-DE" sz="2000" dirty="0" err="1" smtClean="0"/>
              <a:t>would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done</a:t>
            </a:r>
            <a:r>
              <a:rPr lang="de-DE" sz="2000" dirty="0" smtClean="0"/>
              <a:t> </a:t>
            </a:r>
            <a:r>
              <a:rPr lang="de-DE" sz="2000" dirty="0" err="1" smtClean="0"/>
              <a:t>otherwise</a:t>
            </a:r>
            <a:r>
              <a:rPr lang="de-DE" sz="2000" dirty="0" smtClean="0"/>
              <a:t> (</a:t>
            </a:r>
            <a:r>
              <a:rPr lang="de-DE" sz="2000" dirty="0" err="1" smtClean="0"/>
              <a:t>full</a:t>
            </a:r>
            <a:r>
              <a:rPr lang="de-DE" sz="2000" dirty="0" smtClean="0"/>
              <a:t>-time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retirement</a:t>
            </a:r>
            <a:r>
              <a:rPr lang="de-DE" sz="2000" dirty="0" smtClean="0"/>
              <a:t>)</a:t>
            </a:r>
            <a:endParaRPr lang="de-DE" sz="2000" dirty="0"/>
          </a:p>
          <a:p>
            <a:r>
              <a:rPr lang="de-DE" sz="2000" dirty="0" err="1" smtClean="0">
                <a:solidFill>
                  <a:srgbClr val="00B050"/>
                </a:solidFill>
              </a:rPr>
              <a:t>It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is</a:t>
            </a:r>
            <a:r>
              <a:rPr lang="de-DE" sz="2000" dirty="0" smtClean="0">
                <a:solidFill>
                  <a:srgbClr val="00B050"/>
                </a:solidFill>
              </a:rPr>
              <a:t> not </a:t>
            </a:r>
            <a:r>
              <a:rPr lang="de-DE" sz="2000" dirty="0" err="1" smtClean="0">
                <a:solidFill>
                  <a:srgbClr val="00B050"/>
                </a:solidFill>
              </a:rPr>
              <a:t>clear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and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which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degree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companies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are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interested</a:t>
            </a:r>
            <a:r>
              <a:rPr lang="de-DE" sz="2000" dirty="0" smtClean="0">
                <a:solidFill>
                  <a:srgbClr val="00B050"/>
                </a:solidFill>
              </a:rPr>
              <a:t> in a </a:t>
            </a:r>
            <a:r>
              <a:rPr lang="de-DE" sz="2000" dirty="0" err="1" smtClean="0">
                <a:solidFill>
                  <a:srgbClr val="00B050"/>
                </a:solidFill>
              </a:rPr>
              <a:t>higher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number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hours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worked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by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older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workers</a:t>
            </a:r>
            <a:endParaRPr lang="de-DE" sz="2000" dirty="0">
              <a:solidFill>
                <a:srgbClr val="00B050"/>
              </a:solidFill>
            </a:endParaRPr>
          </a:p>
          <a:p>
            <a:r>
              <a:rPr lang="de-DE" sz="2000" dirty="0" err="1" smtClean="0"/>
              <a:t>Several</a:t>
            </a:r>
            <a:r>
              <a:rPr lang="de-DE" sz="2000" dirty="0" smtClean="0"/>
              <a:t> </a:t>
            </a:r>
            <a:r>
              <a:rPr lang="de-DE" sz="2000" dirty="0" err="1" smtClean="0"/>
              <a:t>programmes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collective</a:t>
            </a:r>
            <a:r>
              <a:rPr lang="de-DE" sz="2000" dirty="0" smtClean="0"/>
              <a:t> </a:t>
            </a:r>
            <a:r>
              <a:rPr lang="de-DE" sz="2000" dirty="0" err="1" smtClean="0"/>
              <a:t>agreements</a:t>
            </a:r>
            <a:r>
              <a:rPr lang="de-DE" sz="2000" dirty="0" smtClean="0"/>
              <a:t>. Companies´ </a:t>
            </a:r>
            <a:r>
              <a:rPr lang="de-DE" sz="2000" dirty="0" err="1" smtClean="0"/>
              <a:t>contributions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package</a:t>
            </a:r>
            <a:r>
              <a:rPr lang="de-DE" sz="2000" dirty="0" smtClean="0"/>
              <a:t> deal,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,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B050"/>
                </a:solidFill>
              </a:rPr>
              <a:t>normal </a:t>
            </a:r>
            <a:r>
              <a:rPr lang="de-DE" sz="2000" dirty="0" err="1" smtClean="0">
                <a:solidFill>
                  <a:srgbClr val="00B050"/>
                </a:solidFill>
              </a:rPr>
              <a:t>general</a:t>
            </a:r>
            <a:r>
              <a:rPr lang="de-DE" sz="2000" dirty="0" smtClean="0">
                <a:solidFill>
                  <a:srgbClr val="00B050"/>
                </a:solidFill>
              </a:rPr>
              <a:t> wage </a:t>
            </a:r>
            <a:r>
              <a:rPr lang="de-DE" sz="2000" dirty="0" err="1" smtClean="0">
                <a:solidFill>
                  <a:srgbClr val="00B050"/>
                </a:solidFill>
              </a:rPr>
              <a:t>rise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smaller</a:t>
            </a:r>
            <a:r>
              <a:rPr lang="de-DE" sz="2000" dirty="0" smtClean="0">
                <a:solidFill>
                  <a:srgbClr val="00B050"/>
                </a:solidFill>
              </a:rPr>
              <a:t> due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companies</a:t>
            </a:r>
            <a:r>
              <a:rPr lang="de-DE" sz="2000" dirty="0" smtClean="0">
                <a:solidFill>
                  <a:srgbClr val="00B050"/>
                </a:solidFill>
              </a:rPr>
              <a:t>´ </a:t>
            </a:r>
            <a:r>
              <a:rPr lang="de-DE" sz="2000" dirty="0" err="1" smtClean="0">
                <a:solidFill>
                  <a:srgbClr val="00B050"/>
                </a:solidFill>
              </a:rPr>
              <a:t>contributions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demography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funds</a:t>
            </a:r>
            <a:endParaRPr lang="de-DE" sz="2000" dirty="0" smtClean="0">
              <a:solidFill>
                <a:srgbClr val="00B05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0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>IV </a:t>
            </a:r>
            <a:r>
              <a:rPr lang="de-DE" sz="2400" b="1" dirty="0" err="1" smtClean="0"/>
              <a:t>Discussion</a:t>
            </a:r>
            <a:r>
              <a:rPr lang="de-DE" sz="2400" b="1" dirty="0"/>
              <a:t>: </a:t>
            </a:r>
            <a:r>
              <a:rPr lang="de-DE" sz="2400" b="1" dirty="0" err="1"/>
              <a:t>Employers</a:t>
            </a:r>
            <a:r>
              <a:rPr lang="de-DE" sz="2400" b="1" dirty="0"/>
              <a:t>´ </a:t>
            </a:r>
            <a:r>
              <a:rPr lang="de-DE" sz="2400" b="1" dirty="0" err="1" smtClean="0"/>
              <a:t>motivation</a:t>
            </a:r>
            <a:r>
              <a:rPr lang="de-DE" sz="2400" b="1" dirty="0" smtClean="0"/>
              <a:t> (2/2</a:t>
            </a:r>
            <a:r>
              <a:rPr lang="de-DE" sz="2400" b="1" dirty="0"/>
              <a:t>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0370" y="1916832"/>
            <a:ext cx="8132763" cy="3962400"/>
          </a:xfrm>
        </p:spPr>
        <p:txBody>
          <a:bodyPr/>
          <a:lstStyle/>
          <a:p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older</a:t>
            </a:r>
            <a:r>
              <a:rPr lang="de-DE" sz="2000" dirty="0"/>
              <a:t> </a:t>
            </a:r>
            <a:r>
              <a:rPr lang="de-DE" sz="2000" dirty="0" err="1"/>
              <a:t>workers</a:t>
            </a:r>
            <a:r>
              <a:rPr lang="de-DE" sz="2000" dirty="0"/>
              <a:t>´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performance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below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median </a:t>
            </a:r>
            <a:r>
              <a:rPr lang="de-DE" sz="2000" dirty="0" err="1"/>
              <a:t>earner</a:t>
            </a:r>
            <a:r>
              <a:rPr lang="de-DE" sz="2000" dirty="0"/>
              <a:t> – </a:t>
            </a:r>
            <a:r>
              <a:rPr lang="de-DE" sz="2000" dirty="0" err="1"/>
              <a:t>which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 </a:t>
            </a:r>
            <a:r>
              <a:rPr lang="de-DE" sz="2000" dirty="0"/>
              <a:t>in </a:t>
            </a:r>
            <a:r>
              <a:rPr lang="de-DE" sz="2000" dirty="0" err="1"/>
              <a:t>physically</a:t>
            </a:r>
            <a:r>
              <a:rPr lang="de-DE" sz="2000" dirty="0"/>
              <a:t> </a:t>
            </a:r>
            <a:r>
              <a:rPr lang="de-DE" sz="2000" dirty="0" err="1"/>
              <a:t>demanding</a:t>
            </a:r>
            <a:r>
              <a:rPr lang="de-DE" sz="2000" dirty="0"/>
              <a:t> </a:t>
            </a:r>
            <a:r>
              <a:rPr lang="de-DE" sz="2000" dirty="0" err="1"/>
              <a:t>jobs</a:t>
            </a:r>
            <a:r>
              <a:rPr lang="de-DE" sz="2000" dirty="0"/>
              <a:t> –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 smtClean="0"/>
              <a:t>due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/>
              <a:t>demography</a:t>
            </a:r>
            <a:r>
              <a:rPr lang="de-DE" sz="2000" dirty="0"/>
              <a:t> </a:t>
            </a:r>
            <a:r>
              <a:rPr lang="de-DE" sz="2000" dirty="0" err="1"/>
              <a:t>funds</a:t>
            </a:r>
            <a:r>
              <a:rPr lang="de-DE" sz="2000" dirty="0"/>
              <a:t> </a:t>
            </a:r>
            <a:r>
              <a:rPr lang="de-DE" sz="2000" dirty="0" err="1"/>
              <a:t>employers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rgbClr val="00B050"/>
                </a:solidFill>
              </a:rPr>
              <a:t>wage </a:t>
            </a:r>
            <a:r>
              <a:rPr lang="de-DE" sz="2000" dirty="0" err="1" smtClean="0">
                <a:solidFill>
                  <a:srgbClr val="00B050"/>
                </a:solidFill>
              </a:rPr>
              <a:t>costs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decline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and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>
                <a:solidFill>
                  <a:srgbClr val="00B050"/>
                </a:solidFill>
              </a:rPr>
              <a:t>in turn </a:t>
            </a:r>
            <a:r>
              <a:rPr lang="de-DE" sz="2000" dirty="0" err="1" smtClean="0">
                <a:solidFill>
                  <a:srgbClr val="00B050"/>
                </a:solidFill>
              </a:rPr>
              <a:t>they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get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>
                <a:solidFill>
                  <a:srgbClr val="00B050"/>
                </a:solidFill>
              </a:rPr>
              <a:t>a </a:t>
            </a:r>
            <a:r>
              <a:rPr lang="de-DE" sz="2000" dirty="0" err="1">
                <a:solidFill>
                  <a:srgbClr val="00B050"/>
                </a:solidFill>
              </a:rPr>
              <a:t>lower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number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of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working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hours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by</a:t>
            </a:r>
            <a:r>
              <a:rPr lang="de-DE" sz="2000" dirty="0">
                <a:solidFill>
                  <a:srgbClr val="00B050"/>
                </a:solidFill>
              </a:rPr>
              <a:t> a </a:t>
            </a:r>
            <a:r>
              <a:rPr lang="de-DE" sz="2000" dirty="0" err="1">
                <a:solidFill>
                  <a:srgbClr val="00B050"/>
                </a:solidFill>
              </a:rPr>
              <a:t>group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with</a:t>
            </a:r>
            <a:r>
              <a:rPr lang="de-DE" sz="2000" dirty="0">
                <a:solidFill>
                  <a:srgbClr val="00B050"/>
                </a:solidFill>
              </a:rPr>
              <a:t> sub-median </a:t>
            </a:r>
            <a:r>
              <a:rPr lang="de-DE" sz="2000" dirty="0" err="1">
                <a:solidFill>
                  <a:srgbClr val="00B050"/>
                </a:solidFill>
              </a:rPr>
              <a:t>work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performance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and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above</a:t>
            </a:r>
            <a:r>
              <a:rPr lang="de-DE" sz="2000" dirty="0" smtClean="0">
                <a:solidFill>
                  <a:srgbClr val="00B050"/>
                </a:solidFill>
              </a:rPr>
              <a:t>-median </a:t>
            </a:r>
            <a:r>
              <a:rPr lang="de-DE" sz="2000" dirty="0" err="1">
                <a:solidFill>
                  <a:srgbClr val="00B050"/>
                </a:solidFill>
              </a:rPr>
              <a:t>number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of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sickness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days</a:t>
            </a:r>
            <a:endParaRPr lang="de-DE" sz="2000" dirty="0" smtClean="0">
              <a:solidFill>
                <a:srgbClr val="00B050"/>
              </a:solidFill>
            </a:endParaRPr>
          </a:p>
          <a:p>
            <a:r>
              <a:rPr lang="de-DE" sz="2000" dirty="0" err="1" smtClean="0">
                <a:solidFill>
                  <a:srgbClr val="00B050"/>
                </a:solidFill>
              </a:rPr>
              <a:t>Possibly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rather</a:t>
            </a:r>
            <a:r>
              <a:rPr lang="de-DE" sz="2000" dirty="0" smtClean="0">
                <a:solidFill>
                  <a:srgbClr val="00B050"/>
                </a:solidFill>
              </a:rPr>
              <a:t> union-</a:t>
            </a:r>
            <a:r>
              <a:rPr lang="de-DE" sz="2000" dirty="0" err="1" smtClean="0">
                <a:solidFill>
                  <a:srgbClr val="00B050"/>
                </a:solidFill>
              </a:rPr>
              <a:t>supported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benefit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for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older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workers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than</a:t>
            </a:r>
            <a:r>
              <a:rPr lang="de-DE" sz="2000" dirty="0" smtClean="0">
                <a:solidFill>
                  <a:srgbClr val="00B050"/>
                </a:solidFill>
              </a:rPr>
              <a:t> pro-</a:t>
            </a:r>
            <a:r>
              <a:rPr lang="de-DE" sz="2000" dirty="0" err="1" smtClean="0">
                <a:solidFill>
                  <a:srgbClr val="00B050"/>
                </a:solidFill>
              </a:rPr>
              <a:t>employment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measure</a:t>
            </a:r>
            <a:endParaRPr lang="de-DE" sz="2000" dirty="0">
              <a:solidFill>
                <a:srgbClr val="00B050"/>
              </a:solidFill>
            </a:endParaRPr>
          </a:p>
          <a:p>
            <a:r>
              <a:rPr lang="de-DE" sz="2000" dirty="0" err="1" smtClean="0">
                <a:solidFill>
                  <a:srgbClr val="00B050"/>
                </a:solidFill>
              </a:rPr>
              <a:t>Possibly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part</a:t>
            </a:r>
            <a:r>
              <a:rPr lang="de-DE" sz="2000" dirty="0" smtClean="0">
                <a:solidFill>
                  <a:srgbClr val="00B050"/>
                </a:solidFill>
              </a:rPr>
              <a:t>-time </a:t>
            </a:r>
            <a:r>
              <a:rPr lang="de-DE" sz="2000" dirty="0" err="1" smtClean="0">
                <a:solidFill>
                  <a:srgbClr val="00B050"/>
                </a:solidFill>
              </a:rPr>
              <a:t>work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raises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number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working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hours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strongly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targeted</a:t>
            </a:r>
            <a:r>
              <a:rPr lang="de-DE" sz="2000" dirty="0" smtClean="0">
                <a:solidFill>
                  <a:srgbClr val="00B050"/>
                </a:solidFill>
              </a:rPr>
              <a:t> on </a:t>
            </a:r>
            <a:r>
              <a:rPr lang="de-DE" sz="2000" dirty="0" err="1" smtClean="0">
                <a:solidFill>
                  <a:srgbClr val="00B050"/>
                </a:solidFill>
              </a:rPr>
              <a:t>those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who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would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completely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drop</a:t>
            </a:r>
            <a:r>
              <a:rPr lang="de-DE" sz="2000" dirty="0" smtClean="0">
                <a:solidFill>
                  <a:srgbClr val="00B050"/>
                </a:solidFill>
              </a:rPr>
              <a:t> out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labour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market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if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part</a:t>
            </a:r>
            <a:r>
              <a:rPr lang="de-DE" sz="2000" dirty="0" smtClean="0">
                <a:solidFill>
                  <a:srgbClr val="00B050"/>
                </a:solidFill>
              </a:rPr>
              <a:t>-time </a:t>
            </a:r>
            <a:r>
              <a:rPr lang="de-DE" sz="2000" dirty="0" err="1" smtClean="0">
                <a:solidFill>
                  <a:srgbClr val="00B050"/>
                </a:solidFill>
              </a:rPr>
              <a:t>scheme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would</a:t>
            </a:r>
            <a:r>
              <a:rPr lang="de-DE" sz="2000" dirty="0" smtClean="0">
                <a:solidFill>
                  <a:srgbClr val="00B050"/>
                </a:solidFill>
              </a:rPr>
              <a:t> not </a:t>
            </a:r>
            <a:r>
              <a:rPr lang="de-DE" sz="2000" dirty="0" err="1" smtClean="0">
                <a:solidFill>
                  <a:srgbClr val="00B050"/>
                </a:solidFill>
              </a:rPr>
              <a:t>be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available</a:t>
            </a:r>
            <a:r>
              <a:rPr lang="de-DE" sz="2000" dirty="0" smtClean="0"/>
              <a:t>. The </a:t>
            </a:r>
            <a:r>
              <a:rPr lang="de-DE" sz="2000" dirty="0" err="1" smtClean="0"/>
              <a:t>model</a:t>
            </a:r>
            <a:r>
              <a:rPr lang="de-DE" sz="2000" dirty="0" smtClean="0"/>
              <a:t> at </a:t>
            </a:r>
            <a:r>
              <a:rPr lang="de-DE" sz="2000" dirty="0" err="1" smtClean="0"/>
              <a:t>Ddeutsche</a:t>
            </a:r>
            <a:r>
              <a:rPr lang="de-DE" sz="2000" dirty="0" smtClean="0"/>
              <a:t> Bahn </a:t>
            </a:r>
            <a:r>
              <a:rPr lang="de-DE" sz="2000" dirty="0" err="1" smtClean="0"/>
              <a:t>focusing</a:t>
            </a:r>
            <a:r>
              <a:rPr lang="de-DE" sz="2000" dirty="0" smtClean="0"/>
              <a:t> on </a:t>
            </a:r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long</a:t>
            </a:r>
            <a:r>
              <a:rPr lang="de-DE" sz="2000" dirty="0" smtClean="0"/>
              <a:t>-term </a:t>
            </a:r>
            <a:r>
              <a:rPr lang="de-DE" sz="2000" dirty="0" err="1" smtClean="0"/>
              <a:t>shift</a:t>
            </a:r>
            <a:r>
              <a:rPr lang="de-DE" sz="2000" dirty="0" smtClean="0"/>
              <a:t> </a:t>
            </a:r>
            <a:r>
              <a:rPr lang="de-DE" sz="2000" dirty="0" err="1" smtClean="0"/>
              <a:t>workers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providing</a:t>
            </a:r>
            <a:r>
              <a:rPr lang="de-DE" sz="2000" dirty="0" smtClean="0"/>
              <a:t> </a:t>
            </a:r>
            <a:r>
              <a:rPr lang="de-DE" sz="2000" dirty="0" err="1" smtClean="0"/>
              <a:t>weak</a:t>
            </a:r>
            <a:r>
              <a:rPr lang="de-DE" sz="2000" dirty="0" smtClean="0"/>
              <a:t> </a:t>
            </a:r>
            <a:r>
              <a:rPr lang="de-DE" sz="2000" dirty="0" err="1" smtClean="0"/>
              <a:t>financial</a:t>
            </a:r>
            <a:r>
              <a:rPr lang="de-DE" sz="2000" dirty="0" smtClean="0"/>
              <a:t> </a:t>
            </a:r>
            <a:r>
              <a:rPr lang="de-DE" sz="2000" dirty="0" err="1" smtClean="0"/>
              <a:t>incentives</a:t>
            </a:r>
            <a:r>
              <a:rPr lang="de-DE" sz="2000" dirty="0" smtClean="0"/>
              <a:t> </a:t>
            </a:r>
            <a:r>
              <a:rPr lang="de-DE" sz="2000" dirty="0" err="1" smtClean="0"/>
              <a:t>comes</a:t>
            </a:r>
            <a:r>
              <a:rPr lang="de-DE" sz="2000" dirty="0" smtClean="0"/>
              <a:t> </a:t>
            </a:r>
            <a:r>
              <a:rPr lang="de-DE" sz="2000" dirty="0" err="1" smtClean="0"/>
              <a:t>closest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.</a:t>
            </a:r>
            <a:endParaRPr lang="de-DE" sz="2000" dirty="0"/>
          </a:p>
          <a:p>
            <a:r>
              <a:rPr lang="de-DE" sz="2000" dirty="0" err="1" smtClean="0"/>
              <a:t>Yet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further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developments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depend</a:t>
            </a:r>
            <a:r>
              <a:rPr lang="de-DE" sz="2000" dirty="0" smtClean="0">
                <a:solidFill>
                  <a:srgbClr val="00B050"/>
                </a:solidFill>
              </a:rPr>
              <a:t> on </a:t>
            </a:r>
            <a:r>
              <a:rPr lang="de-DE" sz="2000" dirty="0" err="1" smtClean="0">
                <a:solidFill>
                  <a:srgbClr val="00B050"/>
                </a:solidFill>
              </a:rPr>
              <a:t>employers</a:t>
            </a:r>
            <a:r>
              <a:rPr lang="de-DE" sz="2000" dirty="0" smtClean="0">
                <a:solidFill>
                  <a:srgbClr val="00B050"/>
                </a:solidFill>
              </a:rPr>
              <a:t>´ </a:t>
            </a:r>
            <a:r>
              <a:rPr lang="de-DE" sz="2000" dirty="0" err="1" smtClean="0">
                <a:solidFill>
                  <a:srgbClr val="00B050"/>
                </a:solidFill>
              </a:rPr>
              <a:t>motivation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to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raise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the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number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of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older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worker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working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hours</a:t>
            </a:r>
            <a:r>
              <a:rPr lang="de-DE" sz="2000" dirty="0" smtClean="0"/>
              <a:t>. </a:t>
            </a:r>
            <a:r>
              <a:rPr lang="de-DE" sz="2000" dirty="0" err="1" smtClean="0"/>
              <a:t>Here</a:t>
            </a:r>
            <a:r>
              <a:rPr lang="de-DE" sz="2000" dirty="0" smtClean="0"/>
              <a:t> (de facto) </a:t>
            </a:r>
            <a:r>
              <a:rPr lang="de-DE" sz="2000" dirty="0" err="1" smtClean="0"/>
              <a:t>seniority</a:t>
            </a:r>
            <a:r>
              <a:rPr lang="de-DE" sz="2000" dirty="0" smtClean="0"/>
              <a:t> </a:t>
            </a:r>
            <a:r>
              <a:rPr lang="de-DE" sz="2000" dirty="0" err="1" smtClean="0"/>
              <a:t>pay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determinants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labour</a:t>
            </a:r>
            <a:r>
              <a:rPr lang="de-DE" sz="2000" dirty="0" smtClean="0"/>
              <a:t> </a:t>
            </a:r>
            <a:r>
              <a:rPr lang="de-DE" sz="2000" dirty="0" err="1" smtClean="0"/>
              <a:t>demand</a:t>
            </a:r>
            <a:r>
              <a:rPr lang="de-DE" sz="2000" dirty="0" smtClean="0"/>
              <a:t> </a:t>
            </a:r>
            <a:r>
              <a:rPr lang="de-DE" sz="2000" dirty="0" err="1" smtClean="0"/>
              <a:t>could</a:t>
            </a:r>
            <a:r>
              <a:rPr lang="de-DE" sz="2000" dirty="0" smtClean="0"/>
              <a:t> matter.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6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err="1" smtClean="0"/>
              <a:t>Contact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133600"/>
            <a:ext cx="8928991" cy="3962400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Dr. Jürgen Bauknecht</a:t>
            </a:r>
          </a:p>
          <a:p>
            <a:pPr marL="0" indent="0">
              <a:buNone/>
            </a:pPr>
            <a:r>
              <a:rPr lang="de-DE" sz="2000" b="1" dirty="0" err="1" smtClean="0"/>
              <a:t>Coordinator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research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area</a:t>
            </a:r>
            <a:r>
              <a:rPr lang="de-DE" sz="2000" b="1" dirty="0" smtClean="0"/>
              <a:t> ‚</a:t>
            </a:r>
            <a:r>
              <a:rPr lang="de-DE" sz="2000" b="1" dirty="0" err="1" smtClean="0"/>
              <a:t>Emplyoment</a:t>
            </a:r>
            <a:r>
              <a:rPr lang="de-DE" sz="2000" b="1" dirty="0" smtClean="0"/>
              <a:t>, Business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Technology‘</a:t>
            </a:r>
          </a:p>
          <a:p>
            <a:pPr marL="0" indent="0">
              <a:buNone/>
            </a:pPr>
            <a:r>
              <a:rPr lang="de-DE" sz="2000" b="1" dirty="0" smtClean="0"/>
              <a:t>Research </a:t>
            </a:r>
            <a:r>
              <a:rPr lang="de-DE" sz="2000" b="1" dirty="0" err="1" smtClean="0"/>
              <a:t>Asociation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Gerontology</a:t>
            </a:r>
            <a:r>
              <a:rPr lang="de-DE" sz="2000" b="1" dirty="0" smtClean="0"/>
              <a:t> / </a:t>
            </a:r>
          </a:p>
          <a:p>
            <a:pPr marL="0" indent="0">
              <a:buNone/>
            </a:pPr>
            <a:r>
              <a:rPr lang="de-DE" sz="2000" b="1" dirty="0" smtClean="0"/>
              <a:t>Institute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Gerontology</a:t>
            </a:r>
            <a:r>
              <a:rPr lang="de-DE" sz="2000" b="1" dirty="0" smtClean="0"/>
              <a:t> at TU Dortmund University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b="1" dirty="0" err="1" smtClean="0"/>
              <a:t>Evinger</a:t>
            </a:r>
            <a:r>
              <a:rPr lang="de-DE" sz="2000" b="1" dirty="0" smtClean="0"/>
              <a:t> Platz 13, 44339 Dortmund, Germany</a:t>
            </a:r>
          </a:p>
          <a:p>
            <a:pPr marL="0" indent="0">
              <a:buNone/>
            </a:pPr>
            <a:r>
              <a:rPr lang="de-DE" sz="2000" b="1" dirty="0" smtClean="0"/>
              <a:t>jbauk@post.tu-dortmund.de</a:t>
            </a:r>
          </a:p>
          <a:p>
            <a:pPr marL="0" indent="0">
              <a:buNone/>
            </a:pPr>
            <a:r>
              <a:rPr lang="de-DE" sz="2000" b="1" dirty="0" smtClean="0"/>
              <a:t>++49 (0) 231 728 488 15</a:t>
            </a:r>
          </a:p>
          <a:p>
            <a:pPr marL="0" indent="0">
              <a:buNone/>
            </a:pPr>
            <a:r>
              <a:rPr lang="de-DE" sz="2000" b="1" dirty="0"/>
              <a:t>http://www.ffg.tu-dortmund.de/cms/en/Team/Koordination-der-Forschungsbereiche/Juergen_Bauknecht.html</a:t>
            </a:r>
          </a:p>
        </p:txBody>
      </p:sp>
    </p:spTree>
    <p:extLst>
      <p:ext uri="{BB962C8B-B14F-4D97-AF65-F5344CB8AC3E}">
        <p14:creationId xmlns:p14="http://schemas.microsoft.com/office/powerpoint/2010/main" val="21698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>1. Bayer </a:t>
            </a:r>
            <a:r>
              <a:rPr lang="de-DE" sz="2400" b="1" dirty="0"/>
              <a:t>AG: </a:t>
            </a:r>
            <a:r>
              <a:rPr lang="en-GB" sz="2400" b="1" dirty="0"/>
              <a:t>Facts and f</a:t>
            </a:r>
            <a:r>
              <a:rPr lang="en-GB" sz="2400" b="1" dirty="0" smtClean="0"/>
              <a:t>igures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844824"/>
            <a:ext cx="8132763" cy="475252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 smtClean="0"/>
              <a:t>Since </a:t>
            </a:r>
            <a:r>
              <a:rPr lang="en-GB" sz="2000" dirty="0"/>
              <a:t>January 1, </a:t>
            </a:r>
            <a:r>
              <a:rPr lang="en-GB" sz="2000" dirty="0" smtClean="0"/>
              <a:t>2016: Bayer has 3 </a:t>
            </a:r>
            <a:r>
              <a:rPr lang="en-GB" sz="2000" dirty="0"/>
              <a:t>divisions: Pharmaceuticals, Consumer Health and Crop </a:t>
            </a:r>
            <a:r>
              <a:rPr lang="en-GB" sz="2000" dirty="0" smtClean="0"/>
              <a:t>Science; Animal </a:t>
            </a:r>
            <a:r>
              <a:rPr lang="en-GB" sz="2000" dirty="0"/>
              <a:t>Health </a:t>
            </a:r>
            <a:r>
              <a:rPr lang="en-GB" sz="2000" dirty="0" smtClean="0"/>
              <a:t>as </a:t>
            </a:r>
            <a:r>
              <a:rPr lang="en-GB" sz="2000" dirty="0"/>
              <a:t>separate </a:t>
            </a:r>
            <a:r>
              <a:rPr lang="en-GB" sz="2000" dirty="0" smtClean="0"/>
              <a:t>segment</a:t>
            </a:r>
          </a:p>
          <a:p>
            <a:pPr>
              <a:buFont typeface="Wingdings" charset="2"/>
              <a:buChar char="§"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    Spin-offs </a:t>
            </a:r>
          </a:p>
          <a:p>
            <a:pPr>
              <a:buFont typeface="Wingdings" charset="2"/>
              <a:buChar char="§"/>
            </a:pPr>
            <a:r>
              <a:rPr lang="en-GB" sz="2000" dirty="0" err="1" smtClean="0"/>
              <a:t>Covestro</a:t>
            </a:r>
            <a:r>
              <a:rPr lang="en-GB" sz="2000" dirty="0" smtClean="0"/>
              <a:t> (2015): Plastics </a:t>
            </a:r>
            <a:r>
              <a:rPr lang="en-GB" sz="1200" dirty="0" smtClean="0"/>
              <a:t>(Bayer share: 69%)</a:t>
            </a:r>
          </a:p>
          <a:p>
            <a:pPr>
              <a:buFont typeface="Wingdings" charset="2"/>
              <a:buChar char="§"/>
            </a:pPr>
            <a:r>
              <a:rPr lang="en-GB" sz="2000" dirty="0" err="1" smtClean="0"/>
              <a:t>Lanxess</a:t>
            </a:r>
            <a:r>
              <a:rPr lang="en-GB" sz="2000" dirty="0" smtClean="0"/>
              <a:t> (2004): Chemicals                                                              </a:t>
            </a:r>
            <a:r>
              <a:rPr lang="en-GB" sz="1200" dirty="0" smtClean="0"/>
              <a:t>(no Bayer shares, but joint venture </a:t>
            </a:r>
            <a:r>
              <a:rPr lang="en-GB" sz="1200" dirty="0" err="1" smtClean="0"/>
              <a:t>Currenta</a:t>
            </a:r>
            <a:r>
              <a:rPr lang="en-GB" sz="1200" dirty="0" smtClean="0"/>
              <a:t> 60% Bayer and 40% </a:t>
            </a:r>
            <a:r>
              <a:rPr lang="en-GB" sz="1200" dirty="0" err="1" smtClean="0"/>
              <a:t>Lanxess</a:t>
            </a:r>
            <a:r>
              <a:rPr lang="en-GB" sz="1200" dirty="0" smtClean="0"/>
              <a:t>)</a:t>
            </a:r>
          </a:p>
          <a:p>
            <a:pPr>
              <a:buFont typeface="Wingdings" charset="2"/>
              <a:buChar char="§"/>
            </a:pPr>
            <a:endParaRPr lang="en-GB" sz="1200" dirty="0"/>
          </a:p>
          <a:p>
            <a:pPr marL="0" indent="0">
              <a:buNone/>
            </a:pPr>
            <a:r>
              <a:rPr lang="en-GB" sz="2000" dirty="0" smtClean="0"/>
              <a:t>     Acquisition</a:t>
            </a:r>
          </a:p>
          <a:p>
            <a:pPr>
              <a:buFont typeface="Wingdings" charset="2"/>
              <a:buChar char="§"/>
            </a:pPr>
            <a:r>
              <a:rPr lang="en-GB" sz="2000" dirty="0" smtClean="0"/>
              <a:t>Schering (2006</a:t>
            </a:r>
            <a:r>
              <a:rPr lang="en-GB" sz="2000" dirty="0"/>
              <a:t>): </a:t>
            </a:r>
            <a:r>
              <a:rPr lang="en-GB" sz="2000" dirty="0" smtClean="0"/>
              <a:t>Pharmaceuticals</a:t>
            </a:r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Employees</a:t>
            </a:r>
          </a:p>
          <a:p>
            <a:pPr>
              <a:buFont typeface="Wingdings" charset="2"/>
              <a:buChar char="§"/>
            </a:pPr>
            <a:r>
              <a:rPr lang="en-GB" sz="2000" dirty="0" smtClean="0"/>
              <a:t>Worldwide 117 000, Germany 37 000 (high share in Germany between 50 and 60)</a:t>
            </a:r>
            <a:endParaRPr lang="en-GB" b="1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en-GB" sz="1000" dirty="0" smtClean="0"/>
              <a:t>Source: </a:t>
            </a:r>
            <a:r>
              <a:rPr lang="en-GB" sz="1000" dirty="0" smtClean="0">
                <a:hlinkClick r:id="rId2"/>
              </a:rPr>
              <a:t>http</a:t>
            </a:r>
            <a:r>
              <a:rPr lang="en-GB" sz="1000" dirty="0">
                <a:hlinkClick r:id="rId2"/>
              </a:rPr>
              <a:t>://www.bayer.com/en/working-at-bayer.aspx</a:t>
            </a:r>
            <a:r>
              <a:rPr lang="en-GB" sz="1000" dirty="0"/>
              <a:t>, downloaded March 22</a:t>
            </a:r>
            <a:r>
              <a:rPr lang="en-GB" sz="1000" baseline="30000" dirty="0"/>
              <a:t>nd</a:t>
            </a:r>
            <a:r>
              <a:rPr lang="en-GB" sz="1000" dirty="0"/>
              <a:t> </a:t>
            </a:r>
            <a:r>
              <a:rPr lang="en-GB" sz="1000" dirty="0" smtClean="0"/>
              <a:t>2016</a:t>
            </a:r>
            <a:endParaRPr lang="de-DE" sz="1000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6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2</a:t>
            </a:r>
            <a:r>
              <a:rPr lang="de-DE" sz="2400" b="1" dirty="0" smtClean="0"/>
              <a:t>. </a:t>
            </a:r>
            <a:r>
              <a:rPr lang="en-GB" sz="2400" b="1" dirty="0"/>
              <a:t>Context of </a:t>
            </a:r>
            <a:r>
              <a:rPr lang="en-GB" sz="2400" b="1" dirty="0" smtClean="0"/>
              <a:t>collective Agreements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Bayer </a:t>
            </a:r>
            <a:r>
              <a:rPr lang="en-GB" sz="2000" dirty="0"/>
              <a:t>belongs to </a:t>
            </a:r>
            <a:r>
              <a:rPr lang="en-GB" sz="2000" dirty="0" smtClean="0">
                <a:solidFill>
                  <a:srgbClr val="00B050"/>
                </a:solidFill>
              </a:rPr>
              <a:t>chemical </a:t>
            </a:r>
            <a:r>
              <a:rPr lang="en-GB" sz="2000" dirty="0">
                <a:solidFill>
                  <a:srgbClr val="00B050"/>
                </a:solidFill>
              </a:rPr>
              <a:t>industry</a:t>
            </a:r>
            <a:r>
              <a:rPr lang="en-GB" sz="2000" dirty="0"/>
              <a:t>, therefore collective agreements with </a:t>
            </a:r>
            <a:r>
              <a:rPr lang="en-GB" sz="2000" dirty="0" smtClean="0"/>
              <a:t>trade </a:t>
            </a:r>
            <a:r>
              <a:rPr lang="en-GB" sz="2000" dirty="0"/>
              <a:t>union IG BCE </a:t>
            </a:r>
            <a:r>
              <a:rPr lang="en-GB" sz="2000" dirty="0" smtClean="0"/>
              <a:t>                               </a:t>
            </a:r>
            <a:r>
              <a:rPr lang="en-GB" sz="1200" dirty="0" smtClean="0"/>
              <a:t>(</a:t>
            </a:r>
            <a:r>
              <a:rPr lang="en-GB" sz="1200" dirty="0" err="1"/>
              <a:t>Industriegewerkschaft</a:t>
            </a:r>
            <a:r>
              <a:rPr lang="en-GB" sz="1200" dirty="0"/>
              <a:t> </a:t>
            </a:r>
            <a:r>
              <a:rPr lang="en-GB" sz="1200" dirty="0" err="1"/>
              <a:t>Bergbau</a:t>
            </a:r>
            <a:r>
              <a:rPr lang="en-GB" sz="1200" dirty="0"/>
              <a:t>, </a:t>
            </a:r>
            <a:r>
              <a:rPr lang="en-GB" sz="1200" dirty="0" err="1"/>
              <a:t>Chemie</a:t>
            </a:r>
            <a:r>
              <a:rPr lang="en-GB" sz="1200" dirty="0"/>
              <a:t>, </a:t>
            </a:r>
            <a:r>
              <a:rPr lang="en-GB" sz="1200" dirty="0" err="1"/>
              <a:t>Energie</a:t>
            </a:r>
            <a:r>
              <a:rPr lang="en-GB" sz="1200" dirty="0"/>
              <a:t>; Industrial Union Mining, Chemistry, Energy</a:t>
            </a:r>
            <a:r>
              <a:rPr lang="en-GB" sz="1200" dirty="0" smtClean="0"/>
              <a:t>)</a:t>
            </a:r>
          </a:p>
          <a:p>
            <a:endParaRPr lang="en-GB" sz="800" dirty="0" smtClean="0"/>
          </a:p>
          <a:p>
            <a:pPr>
              <a:buFont typeface="Wingdings" charset="2"/>
              <a:buChar char="§"/>
            </a:pPr>
            <a:r>
              <a:rPr lang="en-GB" sz="2000" dirty="0" smtClean="0">
                <a:solidFill>
                  <a:srgbClr val="00B050"/>
                </a:solidFill>
              </a:rPr>
              <a:t>Collective </a:t>
            </a:r>
            <a:r>
              <a:rPr lang="en-GB" sz="2000" dirty="0">
                <a:solidFill>
                  <a:srgbClr val="00B050"/>
                </a:solidFill>
              </a:rPr>
              <a:t>agreement 2012 </a:t>
            </a:r>
            <a:r>
              <a:rPr lang="en-GB" sz="2000" dirty="0"/>
              <a:t>(„Working Life and Demography“) </a:t>
            </a:r>
            <a:r>
              <a:rPr lang="en-GB" sz="2000" dirty="0" smtClean="0">
                <a:solidFill>
                  <a:srgbClr val="00B050"/>
                </a:solidFill>
              </a:rPr>
              <a:t>strongly </a:t>
            </a:r>
            <a:r>
              <a:rPr lang="en-GB" sz="2000" dirty="0">
                <a:solidFill>
                  <a:srgbClr val="00B050"/>
                </a:solidFill>
              </a:rPr>
              <a:t>influenced by Bayer </a:t>
            </a:r>
            <a:r>
              <a:rPr lang="en-GB" sz="2000" dirty="0"/>
              <a:t>(both from the sides of the board of managers as the employee </a:t>
            </a:r>
            <a:r>
              <a:rPr lang="en-GB" sz="2000" dirty="0" smtClean="0"/>
              <a:t>representation). After BASF (112 </a:t>
            </a:r>
            <a:r>
              <a:rPr lang="en-GB" sz="2000" dirty="0"/>
              <a:t>000 / 50 </a:t>
            </a:r>
            <a:r>
              <a:rPr lang="en-GB" sz="2000" dirty="0" smtClean="0"/>
              <a:t>000 employees) Bayer is the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largest company in the sector</a:t>
            </a:r>
            <a:r>
              <a:rPr lang="de-DE" sz="2000" dirty="0" smtClean="0"/>
              <a:t> </a:t>
            </a:r>
            <a:r>
              <a:rPr lang="en-GB" sz="1200" dirty="0" smtClean="0"/>
              <a:t>(Bayer CEO chairman of employers´ organisations)</a:t>
            </a:r>
          </a:p>
          <a:p>
            <a:pPr marL="0" indent="0">
              <a:buNone/>
            </a:pPr>
            <a:endParaRPr lang="de-DE" sz="800" dirty="0"/>
          </a:p>
          <a:p>
            <a:pPr>
              <a:buFont typeface="Wingdings" charset="2"/>
              <a:buChar char="§"/>
            </a:pPr>
            <a:r>
              <a:rPr lang="en-GB" sz="2000" dirty="0"/>
              <a:t>Main </a:t>
            </a:r>
            <a:r>
              <a:rPr lang="en-GB" sz="2000" dirty="0" smtClean="0"/>
              <a:t>element </a:t>
            </a:r>
            <a:r>
              <a:rPr lang="en-GB" sz="2000" dirty="0"/>
              <a:t>of </a:t>
            </a:r>
            <a:r>
              <a:rPr lang="en-GB" sz="2000" dirty="0" smtClean="0"/>
              <a:t>collective </a:t>
            </a:r>
            <a:r>
              <a:rPr lang="en-GB" sz="2000" dirty="0"/>
              <a:t>agreement from </a:t>
            </a:r>
            <a:r>
              <a:rPr lang="en-GB" sz="2000" dirty="0" smtClean="0"/>
              <a:t>2008: establishment </a:t>
            </a:r>
            <a:r>
              <a:rPr lang="en-GB" sz="2000" dirty="0"/>
              <a:t>of </a:t>
            </a:r>
            <a:r>
              <a:rPr lang="en-GB" sz="2000" dirty="0" smtClean="0"/>
              <a:t>„Demography </a:t>
            </a:r>
            <a:r>
              <a:rPr lang="en-GB" sz="2000" dirty="0"/>
              <a:t>Fund</a:t>
            </a:r>
            <a:r>
              <a:rPr lang="en-GB" sz="2000" dirty="0" smtClean="0"/>
              <a:t>“</a:t>
            </a:r>
          </a:p>
          <a:p>
            <a:pPr>
              <a:buFont typeface="Wingdings" charset="2"/>
              <a:buChar char="§"/>
            </a:pPr>
            <a:r>
              <a:rPr lang="en-GB" sz="2000" dirty="0"/>
              <a:t>Collective agreement </a:t>
            </a:r>
            <a:r>
              <a:rPr lang="en-GB" sz="2000" dirty="0" smtClean="0"/>
              <a:t>2012 advanced </a:t>
            </a:r>
            <a:r>
              <a:rPr lang="en-GB" sz="2000" dirty="0"/>
              <a:t>collective agreement from 2008 </a:t>
            </a:r>
            <a:r>
              <a:rPr lang="en-GB" sz="1200" dirty="0"/>
              <a:t>(also called „Working Life and Demography“)</a:t>
            </a:r>
          </a:p>
          <a:p>
            <a:pPr>
              <a:buFont typeface="Wingdings" charset="2"/>
              <a:buChar char="§"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	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390820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</a:t>
            </a:r>
            <a:r>
              <a:rPr lang="en-GB" sz="1000" dirty="0"/>
              <a:t>IGBCE 2012</a:t>
            </a:r>
            <a:r>
              <a:rPr lang="de-DE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8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2</a:t>
            </a:r>
            <a:r>
              <a:rPr lang="de-DE" sz="2400" b="1" dirty="0" smtClean="0"/>
              <a:t>. </a:t>
            </a:r>
            <a:r>
              <a:rPr lang="en-GB" sz="2400" b="1" dirty="0"/>
              <a:t>Context of </a:t>
            </a:r>
            <a:r>
              <a:rPr lang="en-GB" sz="2400" b="1" dirty="0" smtClean="0"/>
              <a:t>collective Agreements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Demography Fund</a:t>
            </a:r>
            <a:endParaRPr lang="en-GB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Possibilities (amongst others)</a:t>
            </a:r>
          </a:p>
          <a:p>
            <a:pPr marL="0" indent="0">
              <a:buNone/>
            </a:pPr>
            <a:r>
              <a:rPr lang="de-DE" sz="2000" dirty="0" smtClean="0"/>
              <a:t>	</a:t>
            </a:r>
          </a:p>
          <a:p>
            <a:pPr lvl="0"/>
            <a:r>
              <a:rPr lang="en-GB" sz="2000" dirty="0"/>
              <a:t>Improving old-age part-time </a:t>
            </a:r>
            <a:r>
              <a:rPr lang="en-GB" sz="2000" dirty="0" smtClean="0"/>
              <a:t>work</a:t>
            </a:r>
            <a:endParaRPr lang="de-DE" sz="800" dirty="0"/>
          </a:p>
          <a:p>
            <a:pPr lvl="0"/>
            <a:r>
              <a:rPr lang="en-GB" sz="2000" dirty="0" smtClean="0"/>
              <a:t>Upgrading long-term accounts</a:t>
            </a:r>
          </a:p>
          <a:p>
            <a:endParaRPr lang="en-GB" sz="2000" dirty="0" smtClean="0"/>
          </a:p>
          <a:p>
            <a:pPr>
              <a:buFont typeface="Wingdings" charset="2"/>
              <a:buChar char="Ø"/>
            </a:pPr>
            <a:r>
              <a:rPr lang="en-GB" sz="2000" dirty="0" smtClean="0"/>
              <a:t>Implementation differed on the level of the companies            </a:t>
            </a:r>
            <a:r>
              <a:rPr lang="en-GB" sz="1200" dirty="0" smtClean="0"/>
              <a:t>(respectively decided by the management of the company and the employee representation)</a:t>
            </a:r>
          </a:p>
          <a:p>
            <a:pPr>
              <a:buFont typeface="Wingdings" charset="2"/>
              <a:buChar char="Ø"/>
            </a:pPr>
            <a:endParaRPr lang="en-GB" sz="8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390820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IG BCE </a:t>
            </a:r>
            <a:r>
              <a:rPr lang="en-GB" sz="1000" dirty="0"/>
              <a:t>2012</a:t>
            </a:r>
            <a:r>
              <a:rPr lang="de-DE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6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2</a:t>
            </a:r>
            <a:r>
              <a:rPr lang="de-DE" sz="2400" b="1" dirty="0" smtClean="0"/>
              <a:t>. </a:t>
            </a:r>
            <a:r>
              <a:rPr lang="en-GB" sz="2400" b="1" dirty="0"/>
              <a:t>Context of </a:t>
            </a:r>
            <a:r>
              <a:rPr lang="en-GB" sz="2400" b="1" dirty="0" smtClean="0"/>
              <a:t>collective Agreements</a:t>
            </a:r>
            <a:r>
              <a:rPr lang="en-GB" sz="2400" dirty="0" smtClean="0"/>
              <a:t>: </a:t>
            </a:r>
            <a:br>
              <a:rPr lang="en-GB" sz="2400" dirty="0" smtClean="0"/>
            </a:br>
            <a:r>
              <a:rPr lang="en-GB" sz="2400" dirty="0" smtClean="0"/>
              <a:t>Collective agreement 2012</a:t>
            </a:r>
            <a:endParaRPr lang="en-GB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/>
              <a:t>R</a:t>
            </a:r>
            <a:r>
              <a:rPr lang="en-GB" sz="2000" dirty="0" smtClean="0"/>
              <a:t>eduction </a:t>
            </a:r>
            <a:r>
              <a:rPr lang="en-GB" sz="2000" dirty="0"/>
              <a:t>of working time </a:t>
            </a:r>
            <a:r>
              <a:rPr lang="en-GB" sz="2000" dirty="0" smtClean="0"/>
              <a:t>to </a:t>
            </a:r>
            <a:r>
              <a:rPr lang="en-GB" sz="2000" dirty="0"/>
              <a:t>adjust to special life phases and to find ways for a gradual transition to </a:t>
            </a:r>
            <a:r>
              <a:rPr lang="en-GB" sz="2000" dirty="0" smtClean="0"/>
              <a:t>retirement</a:t>
            </a:r>
          </a:p>
          <a:p>
            <a:pPr>
              <a:buFont typeface="Wingdings" charset="2"/>
              <a:buChar char="§"/>
            </a:pPr>
            <a:r>
              <a:rPr lang="en-GB" sz="2000" dirty="0" smtClean="0"/>
              <a:t>New element: „Reduced </a:t>
            </a:r>
            <a:r>
              <a:rPr lang="en-GB" sz="2000" dirty="0"/>
              <a:t>Full-Time </a:t>
            </a:r>
            <a:r>
              <a:rPr lang="en-GB" sz="2000" dirty="0" smtClean="0"/>
              <a:t>80%“. </a:t>
            </a:r>
            <a:r>
              <a:rPr lang="en-GB" sz="2000" dirty="0"/>
              <a:t>C</a:t>
            </a:r>
            <a:r>
              <a:rPr lang="en-GB" sz="2000" dirty="0" smtClean="0"/>
              <a:t>an </a:t>
            </a:r>
            <a:r>
              <a:rPr lang="en-GB" sz="2000" dirty="0"/>
              <a:t>be used for various reasons, e.g. child-rearing or flexible </a:t>
            </a:r>
            <a:r>
              <a:rPr lang="en-GB" sz="2000" dirty="0" smtClean="0"/>
              <a:t>retirement (after 60)</a:t>
            </a:r>
            <a:r>
              <a:rPr lang="de-DE" sz="2000" dirty="0" smtClean="0"/>
              <a:t>: </a:t>
            </a:r>
            <a:r>
              <a:rPr lang="en-GB" sz="2000" dirty="0" smtClean="0"/>
              <a:t>Working </a:t>
            </a:r>
            <a:r>
              <a:rPr lang="en-GB" sz="2000" dirty="0"/>
              <a:t>time </a:t>
            </a:r>
            <a:r>
              <a:rPr lang="en-GB" sz="2000" dirty="0" smtClean="0"/>
              <a:t>reduced </a:t>
            </a:r>
            <a:r>
              <a:rPr lang="en-GB" sz="2000" dirty="0"/>
              <a:t>by 20 per cent while </a:t>
            </a:r>
            <a:r>
              <a:rPr lang="en-GB" sz="2000" dirty="0" smtClean="0"/>
              <a:t>full </a:t>
            </a:r>
            <a:r>
              <a:rPr lang="en-GB" sz="2000" dirty="0"/>
              <a:t>wage is </a:t>
            </a:r>
            <a:r>
              <a:rPr lang="en-GB" sz="2000" dirty="0" smtClean="0"/>
              <a:t>paid</a:t>
            </a:r>
          </a:p>
          <a:p>
            <a:r>
              <a:rPr lang="en-GB" sz="2000" dirty="0"/>
              <a:t>„Reduced Full-Time 80%“ can be combined </a:t>
            </a:r>
            <a:r>
              <a:rPr lang="en-GB" sz="2000" dirty="0" smtClean="0"/>
              <a:t>with “old </a:t>
            </a:r>
            <a:r>
              <a:rPr lang="en-GB" sz="2000" dirty="0"/>
              <a:t>age spare time</a:t>
            </a:r>
            <a:r>
              <a:rPr lang="en-GB" sz="2000" dirty="0" smtClean="0"/>
              <a:t>”</a:t>
            </a:r>
            <a:r>
              <a:rPr lang="en-GB" sz="2000" dirty="0"/>
              <a:t> </a:t>
            </a:r>
            <a:r>
              <a:rPr lang="en-GB" sz="1200" dirty="0" smtClean="0"/>
              <a:t>(the latter usually </a:t>
            </a:r>
            <a:r>
              <a:rPr lang="en-GB" sz="1200" dirty="0"/>
              <a:t>allows 2,5 paid spare hours per week per employee aged 57 working in day </a:t>
            </a:r>
            <a:r>
              <a:rPr lang="en-GB" sz="1200" dirty="0" smtClean="0"/>
              <a:t>shift)</a:t>
            </a:r>
            <a:endParaRPr lang="en-GB" sz="12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Demography Fund's </a:t>
            </a:r>
            <a:r>
              <a:rPr lang="en-GB" sz="2000" dirty="0"/>
              <a:t>available resources </a:t>
            </a:r>
            <a:r>
              <a:rPr lang="en-GB" sz="2000" dirty="0" smtClean="0"/>
              <a:t>paid </a:t>
            </a:r>
            <a:r>
              <a:rPr lang="en-GB" sz="2000" dirty="0"/>
              <a:t>into a </a:t>
            </a:r>
            <a:r>
              <a:rPr lang="en-GB" sz="2000" dirty="0" smtClean="0"/>
              <a:t>company long-term account</a:t>
            </a:r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390820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</a:t>
            </a:r>
            <a:r>
              <a:rPr lang="en-GB" sz="1000" dirty="0"/>
              <a:t>IGBCE 2012</a:t>
            </a:r>
            <a:r>
              <a:rPr lang="de-DE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10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>3. </a:t>
            </a:r>
            <a:r>
              <a:rPr lang="en-GB" sz="2400" b="1" dirty="0"/>
              <a:t>Implementation of </a:t>
            </a:r>
            <a:r>
              <a:rPr lang="en-GB" sz="2400" b="1" dirty="0" smtClean="0"/>
              <a:t>collective agreement</a:t>
            </a:r>
            <a:r>
              <a:rPr lang="de-DE" sz="2400" b="1" dirty="0" smtClean="0"/>
              <a:t> at Bayer (1/2)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 smtClean="0"/>
              <a:t>The five </a:t>
            </a:r>
            <a:r>
              <a:rPr lang="en-GB" sz="2000" dirty="0"/>
              <a:t>B</a:t>
            </a:r>
            <a:r>
              <a:rPr lang="en-GB" sz="2000" dirty="0" smtClean="0"/>
              <a:t>ayer company agreements for the implementation of the collective agreement reach </a:t>
            </a:r>
            <a:r>
              <a:rPr lang="en-GB" sz="2000" dirty="0"/>
              <a:t>far beyond </a:t>
            </a:r>
            <a:r>
              <a:rPr lang="en-GB" sz="2000" dirty="0" smtClean="0"/>
              <a:t>the two sector-wide collective agreements</a:t>
            </a:r>
          </a:p>
          <a:p>
            <a:pPr>
              <a:buFont typeface="Wingdings" charset="2"/>
              <a:buChar char="§"/>
            </a:pPr>
            <a:r>
              <a:rPr lang="en-GB" sz="2000" dirty="0" smtClean="0"/>
              <a:t>Main </a:t>
            </a:r>
            <a:r>
              <a:rPr lang="en-GB" sz="2000" dirty="0"/>
              <a:t>company </a:t>
            </a:r>
            <a:r>
              <a:rPr lang="en-GB" sz="2000" dirty="0" smtClean="0"/>
              <a:t>agreements:</a:t>
            </a:r>
          </a:p>
          <a:p>
            <a:pPr lvl="1"/>
            <a:r>
              <a:rPr lang="en-GB" sz="2000" dirty="0" smtClean="0"/>
              <a:t>2007</a:t>
            </a:r>
            <a:r>
              <a:rPr lang="en-GB" sz="2000" dirty="0"/>
              <a:t>: </a:t>
            </a:r>
            <a:r>
              <a:rPr lang="en-GB" sz="2000" dirty="0" smtClean="0"/>
              <a:t>Company </a:t>
            </a:r>
            <a:r>
              <a:rPr lang="en-GB" sz="2000" dirty="0"/>
              <a:t>agreement concerning long-term </a:t>
            </a:r>
            <a:r>
              <a:rPr lang="en-GB" sz="2000" dirty="0" smtClean="0"/>
              <a:t>account, further developed in 2014</a:t>
            </a:r>
            <a:endParaRPr lang="de-DE" sz="2000" dirty="0"/>
          </a:p>
          <a:p>
            <a:pPr lvl="1"/>
            <a:r>
              <a:rPr lang="en-GB" sz="2000" dirty="0"/>
              <a:t>2010: </a:t>
            </a:r>
            <a:r>
              <a:rPr lang="en-GB" sz="2000" dirty="0" smtClean="0"/>
              <a:t>Company </a:t>
            </a:r>
            <a:r>
              <a:rPr lang="en-GB" sz="2000" dirty="0"/>
              <a:t>agreement „Working Life and Demography</a:t>
            </a:r>
            <a:r>
              <a:rPr lang="en-GB" sz="2000" dirty="0" smtClean="0"/>
              <a:t>“ (Demo 1): Employer contribution of € 300 per full-time worker: Can be used e.g. for old-age part-time</a:t>
            </a:r>
          </a:p>
          <a:p>
            <a:pPr marL="457200" lvl="1" indent="0">
              <a:buNone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211960" y="652534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2747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 smtClean="0"/>
              <a:t>3. </a:t>
            </a:r>
            <a:r>
              <a:rPr lang="en-GB" sz="2400" b="1" dirty="0"/>
              <a:t>Implementation of </a:t>
            </a:r>
            <a:r>
              <a:rPr lang="en-GB" sz="2400" b="1" dirty="0" smtClean="0"/>
              <a:t>collective agreement</a:t>
            </a:r>
            <a:r>
              <a:rPr lang="de-DE" sz="2400" b="1" dirty="0" smtClean="0"/>
              <a:t> at Bayer (2/2)</a:t>
            </a:r>
            <a:endParaRPr lang="en-GB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GB" sz="2000" dirty="0" smtClean="0"/>
              <a:t>2013 (Demo 2): 2010 agreement further developed, including additional € 200, to be used e.g. for RV80, or old-age part-time or long-term accounts</a:t>
            </a:r>
          </a:p>
          <a:p>
            <a:pPr>
              <a:buFont typeface="Wingdings" charset="2"/>
              <a:buChar char="§"/>
            </a:pPr>
            <a:endParaRPr lang="en-GB" sz="1200" dirty="0" smtClean="0"/>
          </a:p>
          <a:p>
            <a:pPr lvl="1">
              <a:buFont typeface="Wingdings" charset="2"/>
              <a:buChar char="§"/>
            </a:pPr>
            <a:endParaRPr lang="en-GB" dirty="0" smtClean="0"/>
          </a:p>
          <a:p>
            <a:pPr>
              <a:buFont typeface="Wingdings" charset="2"/>
              <a:buChar char="§"/>
            </a:pPr>
            <a:endParaRPr lang="en-GB" sz="2000" dirty="0" smtClean="0"/>
          </a:p>
          <a:p>
            <a:endParaRPr lang="de-DE" sz="2000" dirty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211960" y="652534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</a:t>
            </a:r>
            <a:r>
              <a:rPr lang="en-GB" sz="1000" dirty="0" smtClean="0"/>
              <a:t>: Interviews with Müller, </a:t>
            </a:r>
            <a:r>
              <a:rPr lang="en-GB" sz="1000" dirty="0"/>
              <a:t>HR leader for Germany</a:t>
            </a:r>
            <a:r>
              <a:rPr lang="de-DE" sz="1000" dirty="0"/>
              <a:t> </a:t>
            </a:r>
            <a:r>
              <a:rPr lang="en-GB" sz="1000" dirty="0" smtClean="0"/>
              <a:t> &amp; </a:t>
            </a:r>
            <a:r>
              <a:rPr lang="en-GB" sz="1000" dirty="0" err="1" smtClean="0"/>
              <a:t>Zühlke</a:t>
            </a:r>
            <a:r>
              <a:rPr lang="en-GB" sz="1000" dirty="0" smtClean="0"/>
              <a:t>, </a:t>
            </a:r>
            <a:r>
              <a:rPr lang="en-GB" sz="1000" dirty="0"/>
              <a:t>head of the employee </a:t>
            </a:r>
            <a:r>
              <a:rPr lang="en-GB" sz="1000" dirty="0" smtClean="0"/>
              <a:t>representation</a:t>
            </a:r>
            <a:r>
              <a:rPr lang="de-DE" sz="1000" dirty="0" smtClean="0"/>
              <a:t>, March </a:t>
            </a:r>
            <a:r>
              <a:rPr lang="en-GB" sz="1000" dirty="0" smtClean="0"/>
              <a:t>2016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2050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0603_tud_Arial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2992</Words>
  <Application>Microsoft Office PowerPoint</Application>
  <PresentationFormat>Bildschirmpräsentation (4:3)</PresentationFormat>
  <Paragraphs>389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Arial Unicode MS</vt:lpstr>
      <vt:lpstr>Arial</vt:lpstr>
      <vt:lpstr>Calibri</vt:lpstr>
      <vt:lpstr>Wingdings</vt:lpstr>
      <vt:lpstr>090603_tud_Arial</vt:lpstr>
      <vt:lpstr>    </vt:lpstr>
      <vt:lpstr>Structure (1/2)</vt:lpstr>
      <vt:lpstr>Structure (2/2)</vt:lpstr>
      <vt:lpstr>1. Bayer AG: Facts and figures</vt:lpstr>
      <vt:lpstr>2. Context of collective Agreements</vt:lpstr>
      <vt:lpstr>2. Context of collective Agreements  Demography Fund</vt:lpstr>
      <vt:lpstr>2. Context of collective Agreements:  Collective agreement 2012</vt:lpstr>
      <vt:lpstr>3. Implementation of collective agreement at Bayer (1/2)</vt:lpstr>
      <vt:lpstr>3. Implementation of collective agreement at Bayer (2/2)</vt:lpstr>
      <vt:lpstr> 4. Current arrangements (1/5): 2015 agreement: Combination of „Reduced Full-Time 80%“ and “Old age spare time” and long-term account</vt:lpstr>
      <vt:lpstr>4. Current arrangements (2/5):  </vt:lpstr>
      <vt:lpstr>4. Current arrangements (3/5):  Re-integration after long sickness</vt:lpstr>
      <vt:lpstr>4. Current arrangements (4/5): Indiviudal long-term Account “BayZeit” (1/3)</vt:lpstr>
      <vt:lpstr>4. Current arrangements (4/5): Individual long-term Account “BayZeit” (2/3)</vt:lpstr>
      <vt:lpstr>4. Current arrangements (4/5): Individual long-term Account “BayZeit” (3/3)</vt:lpstr>
      <vt:lpstr> 4. Current arrangements (5/5): ‘Healthy Working and Ageing at Bayer’ </vt:lpstr>
      <vt:lpstr>4. Current arrangements (5/5): Care of close relatives </vt:lpstr>
      <vt:lpstr>5. Current Arrangements: Employee attitudes (1/4)</vt:lpstr>
      <vt:lpstr>5. Current Arrangements: Employee attitudes (2/4)</vt:lpstr>
      <vt:lpstr>5. Current Arrangements: Employee attitudes (3/4)</vt:lpstr>
      <vt:lpstr>5. Current Arrangements: Employee attitudes (4/4)</vt:lpstr>
      <vt:lpstr>6. Goals and employees´ assessments of measures </vt:lpstr>
      <vt:lpstr>7. Conclusion / summary</vt:lpstr>
      <vt:lpstr>   II   Deutsche Post/DHL                                                    (Interviews yesterday postponed, information based on preliminary information provided by Deutsche Post/DHL)  1. Old-age part-time scheme  </vt:lpstr>
      <vt:lpstr>    II   Deutsche Post/DHL    </vt:lpstr>
      <vt:lpstr> II   Deutsche Post/DHL </vt:lpstr>
      <vt:lpstr>  II   Deutsche Post/DHL       2. Assessment </vt:lpstr>
      <vt:lpstr> III Deutsche Bahn  1. Old-age part-time scheme</vt:lpstr>
      <vt:lpstr> III Deutsche Bahn  1. Old-age part-time scheme</vt:lpstr>
      <vt:lpstr> III Deutsche Bahn  2. Assessment</vt:lpstr>
      <vt:lpstr>IV Discussion: Employers´ motivation (1/2)</vt:lpstr>
      <vt:lpstr>IV Discussion: Employers´ motivation (2/2)</vt:lpstr>
      <vt:lpstr>Contact</vt:lpstr>
    </vt:vector>
  </TitlesOfParts>
  <Company>FfG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ffg-schulte</dc:creator>
  <cp:lastModifiedBy>Jürgen Bauknecht</cp:lastModifiedBy>
  <cp:revision>787</cp:revision>
  <cp:lastPrinted>2016-01-19T07:41:49Z</cp:lastPrinted>
  <dcterms:created xsi:type="dcterms:W3CDTF">2011-10-28T07:16:53Z</dcterms:created>
  <dcterms:modified xsi:type="dcterms:W3CDTF">2016-10-12T10:36:33Z</dcterms:modified>
</cp:coreProperties>
</file>